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9.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7" r:id="rId2"/>
  </p:sldMasterIdLst>
  <p:notesMasterIdLst>
    <p:notesMasterId r:id="rId26"/>
  </p:notesMasterIdLst>
  <p:sldIdLst>
    <p:sldId id="311" r:id="rId3"/>
    <p:sldId id="256" r:id="rId4"/>
    <p:sldId id="310" r:id="rId5"/>
    <p:sldId id="259" r:id="rId6"/>
    <p:sldId id="318" r:id="rId7"/>
    <p:sldId id="364" r:id="rId8"/>
    <p:sldId id="365" r:id="rId9"/>
    <p:sldId id="367" r:id="rId10"/>
    <p:sldId id="366" r:id="rId11"/>
    <p:sldId id="368" r:id="rId12"/>
    <p:sldId id="405" r:id="rId13"/>
    <p:sldId id="406" r:id="rId14"/>
    <p:sldId id="407" r:id="rId15"/>
    <p:sldId id="322" r:id="rId16"/>
    <p:sldId id="323" r:id="rId17"/>
    <p:sldId id="408" r:id="rId18"/>
    <p:sldId id="336" r:id="rId19"/>
    <p:sldId id="335" r:id="rId20"/>
    <p:sldId id="338" r:id="rId21"/>
    <p:sldId id="339" r:id="rId22"/>
    <p:sldId id="445" r:id="rId23"/>
    <p:sldId id="444" r:id="rId24"/>
    <p:sldId id="293"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7293" userDrawn="1">
          <p15:clr>
            <a:srgbClr val="A4A3A4"/>
          </p15:clr>
        </p15:guide>
        <p15:guide id="5" orient="horz" pos="274" userDrawn="1">
          <p15:clr>
            <a:srgbClr val="A4A3A4"/>
          </p15:clr>
        </p15:guide>
        <p15:guide id="6" orient="horz" pos="4004" userDrawn="1">
          <p15:clr>
            <a:srgbClr val="A4A3A4"/>
          </p15:clr>
        </p15:guide>
        <p15:guide id="7" pos="40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en Jalen" initials="SJ" lastIdx="1" clrIdx="0"/>
  <p:cmAuthor id="2" name="Jinglong Shen" initials="JS" lastIdx="43" clrIdx="1">
    <p:extLst>
      <p:ext uri="{19B8F6BF-5375-455C-9EA6-DF929625EA0E}">
        <p15:presenceInfo xmlns:p15="http://schemas.microsoft.com/office/powerpoint/2012/main" userId="5ce3cdd938e63e99" providerId="Windows Live"/>
      </p:ext>
    </p:extLst>
  </p:cmAuthor>
  <p:cmAuthor id="3" name="Lenovo" initials="L" lastIdx="1" clrIdx="2">
    <p:extLst>
      <p:ext uri="{19B8F6BF-5375-455C-9EA6-DF929625EA0E}">
        <p15:presenceInfo xmlns:p15="http://schemas.microsoft.com/office/powerpoint/2012/main" userId="Lenov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CEEA"/>
    <a:srgbClr val="7030A0"/>
    <a:srgbClr val="AF8BCA"/>
    <a:srgbClr val="EBE7F5"/>
    <a:srgbClr val="CAD9F6"/>
    <a:srgbClr val="96B3EE"/>
    <a:srgbClr val="F1B6B7"/>
    <a:srgbClr val="FFFFFF"/>
    <a:srgbClr val="777AB9"/>
    <a:srgbClr val="B1B3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51" autoAdjust="0"/>
    <p:restoredTop sz="72793" autoAdjust="0"/>
  </p:normalViewPr>
  <p:slideViewPr>
    <p:cSldViewPr snapToGrid="0" showGuides="1">
      <p:cViewPr varScale="1">
        <p:scale>
          <a:sx n="80" d="100"/>
          <a:sy n="80" d="100"/>
        </p:scale>
        <p:origin x="1524" y="90"/>
      </p:cViewPr>
      <p:guideLst>
        <p:guide pos="7293"/>
        <p:guide orient="horz" pos="274"/>
        <p:guide orient="horz" pos="4004"/>
        <p:guide pos="404"/>
      </p:guideLst>
    </p:cSldViewPr>
  </p:slideViewPr>
  <p:notesTextViewPr>
    <p:cViewPr>
      <p:scale>
        <a:sx n="1" d="1"/>
        <a:sy n="1" d="1"/>
      </p:scale>
      <p:origin x="0" y="0"/>
    </p:cViewPr>
  </p:notesTextViewPr>
  <p:sorterViewPr>
    <p:cViewPr>
      <p:scale>
        <a:sx n="33" d="100"/>
        <a:sy n="33" d="100"/>
      </p:scale>
      <p:origin x="0" y="-158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gs" Target="tags/tag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3-10-26T15:20:15.669" idx="4">
    <p:pos x="146" y="146"/>
    <p:text>目录没有上下居中，现在是往上偏的</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598B9C-87B0-4F8A-8876-781DF9777B38}" type="datetimeFigureOut">
              <a:rPr lang="zh-CN" altLang="en-US" smtClean="0"/>
              <a:t>2024/3/14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C03E7F-BD71-4F7F-BEAF-CA83D5F3412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zh-CN" altLang="en-US" b="0" i="0" dirty="0">
                <a:effectLst/>
                <a:latin typeface="-apple-system"/>
              </a:rPr>
              <a:t>图</a:t>
            </a:r>
            <a:r>
              <a:rPr lang="en-US" altLang="zh-CN" b="0" i="0" dirty="0">
                <a:effectLst/>
                <a:latin typeface="-apple-system"/>
              </a:rPr>
              <a:t>1</a:t>
            </a:r>
            <a:r>
              <a:rPr lang="zh-CN" altLang="en-US" b="0" i="0" dirty="0">
                <a:effectLst/>
                <a:latin typeface="-apple-system"/>
              </a:rPr>
              <a:t>（顶部）报告了受具有不同比率</a:t>
            </a:r>
            <a:r>
              <a:rPr lang="en-US" altLang="zh-CN" b="0" i="0" dirty="0">
                <a:effectLst/>
                <a:latin typeface="-apple-system"/>
              </a:rPr>
              <a:t>R</a:t>
            </a:r>
            <a:r>
              <a:rPr lang="zh-CN" altLang="en-US" b="0" i="0" dirty="0">
                <a:effectLst/>
                <a:latin typeface="-apple-system"/>
              </a:rPr>
              <a:t>的部分训练数据集影响的</a:t>
            </a:r>
            <a:r>
              <a:rPr lang="en-US" altLang="zh-CN" b="0" i="0" dirty="0">
                <a:effectLst/>
                <a:latin typeface="-apple-system"/>
              </a:rPr>
              <a:t>FL</a:t>
            </a:r>
            <a:r>
              <a:rPr lang="zh-CN" altLang="en-US" b="0" i="0" dirty="0">
                <a:effectLst/>
                <a:latin typeface="-apple-system"/>
              </a:rPr>
              <a:t>的最终性能作为恢复轮次</a:t>
            </a:r>
            <a:r>
              <a:rPr lang="en-US" altLang="zh-CN" b="0" i="0" dirty="0">
                <a:effectLst/>
                <a:latin typeface="-apple-system"/>
              </a:rPr>
              <a:t>M</a:t>
            </a:r>
            <a:r>
              <a:rPr lang="zh-CN" altLang="en-US" b="0" i="0" dirty="0">
                <a:effectLst/>
                <a:latin typeface="-apple-system"/>
              </a:rPr>
              <a:t>的函数。所有结果一致认可关键学习期存在于所有设置中，其中涉及早期学习阶段的本地数据集的比例不同：如果训练数据集没有恢复到整个数据集，则早在第</a:t>
            </a:r>
            <a:r>
              <a:rPr lang="en-US" altLang="zh-CN" b="0" i="0" dirty="0">
                <a:effectLst/>
                <a:latin typeface="-apple-system"/>
              </a:rPr>
              <a:t>20</a:t>
            </a:r>
            <a:r>
              <a:rPr lang="zh-CN" altLang="en-US" b="0" i="0" dirty="0">
                <a:effectLst/>
                <a:latin typeface="-apple-system"/>
              </a:rPr>
              <a:t>个通信轮时，</a:t>
            </a:r>
            <a:r>
              <a:rPr lang="en-US" altLang="zh-CN" b="0" i="0" dirty="0">
                <a:effectLst/>
                <a:latin typeface="-apple-system"/>
              </a:rPr>
              <a:t>FL</a:t>
            </a:r>
            <a:r>
              <a:rPr lang="zh-CN" altLang="en-US" b="0" i="0" dirty="0">
                <a:effectLst/>
                <a:latin typeface="-apple-system"/>
              </a:rPr>
              <a:t>的最终测试准确度与标准</a:t>
            </a:r>
            <a:r>
              <a:rPr lang="en-US" altLang="zh-CN" b="0" i="0" dirty="0" err="1">
                <a:effectLst/>
                <a:latin typeface="-apple-system"/>
              </a:rPr>
              <a:t>FedAvg</a:t>
            </a:r>
            <a:r>
              <a:rPr lang="zh-CN" altLang="en-US" b="0" i="0" dirty="0">
                <a:effectLst/>
                <a:latin typeface="-apple-system"/>
              </a:rPr>
              <a:t>相比严重降低。在早期训练阶段中涉及的局部数据集的不同比率</a:t>
            </a:r>
            <a:r>
              <a:rPr lang="en-US" altLang="zh-CN" b="0" i="0" dirty="0">
                <a:effectLst/>
                <a:latin typeface="-apple-system"/>
              </a:rPr>
              <a:t>R</a:t>
            </a:r>
            <a:r>
              <a:rPr lang="zh-CN" altLang="en-US" b="0" i="0" dirty="0">
                <a:effectLst/>
                <a:latin typeface="-apple-system"/>
              </a:rPr>
              <a:t>之间进行比较，不难看出，早期训练阶段中局部数据集的较低</a:t>
            </a:r>
            <a:r>
              <a:rPr lang="en-US" altLang="zh-CN" b="0" i="0" dirty="0">
                <a:effectLst/>
                <a:latin typeface="-apple-system"/>
              </a:rPr>
              <a:t>R</a:t>
            </a:r>
            <a:r>
              <a:rPr lang="zh-CN" altLang="en-US" b="0" i="0" dirty="0">
                <a:effectLst/>
                <a:latin typeface="-apple-system"/>
              </a:rPr>
              <a:t>使得绘制关键学习周期更容易。我们进一步测量实现对应的最终准确度所需的总通信轮次作为恢复轮次的函数，如图</a:t>
            </a:r>
            <a:r>
              <a:rPr lang="en-US" altLang="zh-CN" b="0" i="0" dirty="0">
                <a:effectLst/>
                <a:latin typeface="-apple-system"/>
              </a:rPr>
              <a:t>1</a:t>
            </a:r>
            <a:r>
              <a:rPr lang="zh-CN" altLang="en-US" b="0" i="0" dirty="0">
                <a:effectLst/>
                <a:latin typeface="-apple-system"/>
              </a:rPr>
              <a:t>（底部）所示。很明显，通信轮次随着恢复轮次</a:t>
            </a:r>
            <a:r>
              <a:rPr lang="en-US" altLang="zh-CN" b="0" i="0" dirty="0">
                <a:effectLst/>
                <a:latin typeface="-apple-system"/>
              </a:rPr>
              <a:t>M</a:t>
            </a:r>
            <a:r>
              <a:rPr lang="zh-CN" altLang="en-US" b="0" i="0" dirty="0">
                <a:effectLst/>
                <a:latin typeface="-apple-system"/>
              </a:rPr>
              <a:t>的变化而显著增加，最终测试精度较低。这进一步表明了初始学习阶段在确定</a:t>
            </a:r>
            <a:r>
              <a:rPr lang="en-US" altLang="zh-CN" b="0" i="0" dirty="0">
                <a:effectLst/>
                <a:latin typeface="-apple-system"/>
              </a:rPr>
              <a:t>FL</a:t>
            </a:r>
            <a:r>
              <a:rPr lang="zh-CN" altLang="en-US" b="0" i="0" dirty="0">
                <a:effectLst/>
                <a:latin typeface="-apple-system"/>
              </a:rPr>
              <a:t>的最终性能中的重要性</a:t>
            </a:r>
            <a:r>
              <a:rPr lang="en-US" altLang="zh-CN" b="0" i="0" dirty="0">
                <a:effectLst/>
                <a:latin typeface="-apple-system"/>
              </a:rPr>
              <a:t>.</a:t>
            </a:r>
            <a:r>
              <a:rPr lang="zh-CN" altLang="en-US" b="0" i="0" dirty="0">
                <a:solidFill>
                  <a:schemeClr val="accent1"/>
                </a:solidFill>
                <a:effectLst/>
                <a:latin typeface="-apple-system"/>
              </a:rPr>
              <a:t>实验设置：</a:t>
            </a:r>
            <a:r>
              <a:rPr lang="en-US" altLang="zh-CN" b="0" i="0" dirty="0" err="1">
                <a:solidFill>
                  <a:schemeClr val="accent1"/>
                </a:solidFill>
                <a:effectLst/>
                <a:latin typeface="-apple-system"/>
              </a:rPr>
              <a:t>FedAvg</a:t>
            </a:r>
            <a:r>
              <a:rPr lang="en-US" altLang="zh-CN" b="0" i="0" dirty="0">
                <a:solidFill>
                  <a:schemeClr val="accent1"/>
                </a:solidFill>
                <a:effectLst/>
                <a:latin typeface="-apple-system"/>
              </a:rPr>
              <a:t> </a:t>
            </a:r>
            <a:r>
              <a:rPr lang="zh-CN" altLang="en-US" b="0" i="0" dirty="0">
                <a:solidFill>
                  <a:schemeClr val="accent1"/>
                </a:solidFill>
                <a:effectLst/>
                <a:latin typeface="-apple-system"/>
              </a:rPr>
              <a:t>在每轮中随机选择 </a:t>
            </a:r>
            <a:r>
              <a:rPr lang="en-US" altLang="zh-CN" b="0" i="0" dirty="0">
                <a:solidFill>
                  <a:schemeClr val="accent1"/>
                </a:solidFill>
                <a:effectLst/>
                <a:latin typeface="-apple-system"/>
              </a:rPr>
              <a:t>12 </a:t>
            </a:r>
            <a:r>
              <a:rPr lang="zh-CN" altLang="en-US" b="0" i="0" dirty="0">
                <a:solidFill>
                  <a:schemeClr val="accent1"/>
                </a:solidFill>
                <a:effectLst/>
                <a:latin typeface="-apple-system"/>
              </a:rPr>
              <a:t>个客户端的子集。批大小为 </a:t>
            </a:r>
            <a:r>
              <a:rPr lang="en-US" altLang="zh-CN" b="0" i="0" dirty="0">
                <a:solidFill>
                  <a:schemeClr val="accent1"/>
                </a:solidFill>
                <a:effectLst/>
                <a:latin typeface="-apple-system"/>
              </a:rPr>
              <a:t>16</a:t>
            </a:r>
            <a:r>
              <a:rPr lang="zh-CN" altLang="en-US" b="0" i="0" dirty="0">
                <a:solidFill>
                  <a:schemeClr val="accent1"/>
                </a:solidFill>
                <a:effectLst/>
                <a:latin typeface="-apple-system"/>
              </a:rPr>
              <a:t>。初始学习率设置为 </a:t>
            </a:r>
            <a:r>
              <a:rPr lang="en-US" altLang="zh-CN" b="0" i="0" dirty="0">
                <a:solidFill>
                  <a:schemeClr val="accent1"/>
                </a:solidFill>
                <a:effectLst/>
                <a:latin typeface="-apple-system"/>
              </a:rPr>
              <a:t>0.01</a:t>
            </a:r>
            <a:r>
              <a:rPr lang="zh-CN" altLang="en-US" b="0" i="0" dirty="0">
                <a:solidFill>
                  <a:schemeClr val="accent1"/>
                </a:solidFill>
                <a:effectLst/>
                <a:latin typeface="-apple-system"/>
              </a:rPr>
              <a:t>，每轮衰减 </a:t>
            </a:r>
            <a:r>
              <a:rPr lang="en-US" altLang="zh-CN" b="0" i="0" dirty="0">
                <a:solidFill>
                  <a:schemeClr val="accent1"/>
                </a:solidFill>
                <a:effectLst/>
                <a:latin typeface="-apple-system"/>
              </a:rPr>
              <a:t>0.97</a:t>
            </a:r>
            <a:r>
              <a:rPr lang="zh-CN" altLang="en-US" b="0" i="0" dirty="0">
                <a:solidFill>
                  <a:schemeClr val="accent1"/>
                </a:solidFill>
                <a:effectLst/>
                <a:latin typeface="-apple-system"/>
              </a:rPr>
              <a:t>。</a:t>
            </a:r>
            <a:r>
              <a:rPr lang="zh-CN" altLang="en-US" b="0" i="0" dirty="0">
                <a:solidFill>
                  <a:schemeClr val="accent1"/>
                </a:solidFill>
                <a:effectLst/>
                <a:highlight>
                  <a:srgbClr val="FFFF00"/>
                </a:highlight>
                <a:latin typeface="-apple-system"/>
              </a:rPr>
              <a:t>对于</a:t>
            </a:r>
            <a:r>
              <a:rPr lang="zh-CN" altLang="en-US" b="0" i="0" dirty="0">
                <a:solidFill>
                  <a:schemeClr val="accent1"/>
                </a:solidFill>
                <a:effectLst/>
                <a:latin typeface="-apple-system"/>
              </a:rPr>
              <a:t>权重衰减为 </a:t>
            </a:r>
            <a:r>
              <a:rPr lang="en-US" altLang="zh-CN" b="0" i="0" dirty="0">
                <a:solidFill>
                  <a:schemeClr val="accent1"/>
                </a:solidFill>
                <a:effectLst/>
                <a:latin typeface="-apple-system"/>
              </a:rPr>
              <a:t>5×10^−4 </a:t>
            </a:r>
            <a:r>
              <a:rPr lang="zh-CN" altLang="en-US" b="0" i="0" dirty="0">
                <a:solidFill>
                  <a:schemeClr val="accent1"/>
                </a:solidFill>
                <a:effectLst/>
                <a:latin typeface="-apple-system"/>
              </a:rPr>
              <a:t>的学习率，作者采用了使用 </a:t>
            </a:r>
            <a:r>
              <a:rPr lang="en-US" altLang="zh-CN" b="0" i="0" dirty="0">
                <a:solidFill>
                  <a:schemeClr val="accent1"/>
                </a:solidFill>
                <a:effectLst/>
                <a:latin typeface="-apple-system"/>
              </a:rPr>
              <a:t>exponential annealing scheduling </a:t>
            </a:r>
            <a:r>
              <a:rPr lang="zh-CN" altLang="en-US" b="0" i="0" dirty="0">
                <a:solidFill>
                  <a:schemeClr val="accent1"/>
                </a:solidFill>
                <a:effectLst/>
                <a:latin typeface="-apple-system"/>
              </a:rPr>
              <a:t>的 </a:t>
            </a:r>
            <a:r>
              <a:rPr lang="en-US" altLang="zh-CN" b="0" i="0" dirty="0">
                <a:solidFill>
                  <a:schemeClr val="accent1"/>
                </a:solidFill>
                <a:effectLst/>
                <a:latin typeface="-apple-system"/>
              </a:rPr>
              <a:t>SGD solver</a:t>
            </a:r>
            <a:r>
              <a:rPr lang="zh-CN" altLang="en-US" b="0" i="0" dirty="0">
                <a:solidFill>
                  <a:schemeClr val="accent1"/>
                </a:solidFill>
                <a:effectLst/>
                <a:latin typeface="-apple-system"/>
              </a:rPr>
              <a:t>。</a:t>
            </a:r>
            <a:endParaRPr lang="zh-CN" altLang="en-US" dirty="0">
              <a:solidFill>
                <a:schemeClr val="accent1"/>
              </a:solidFill>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zh-CN" altLang="en-US" dirty="0">
                <a:solidFill>
                  <a:schemeClr val="accent1"/>
                </a:solidFill>
              </a:rPr>
              <a:t>这个实验说明固定的初始学习率与训练性能关系并不大：如果学习率与关键训练时期有关系，那么随着 recover round 不断增加，不同学习率的曲线 recover round=0 的差值 &lt;....&lt;recover round=80 的差值 &lt;....&lt;recover round=200 的差值</a:t>
            </a:r>
          </a:p>
          <a:p>
            <a:pPr marL="0" indent="0">
              <a:buFont typeface="+mj-lt"/>
              <a:buNone/>
            </a:pPr>
            <a:endParaRPr lang="zh-CN" altLang="en-US" dirty="0">
              <a:solidFill>
                <a:schemeClr val="accent1"/>
              </a:solidFill>
            </a:endParaRPr>
          </a:p>
          <a:p>
            <a:pPr marL="0" indent="0">
              <a:buFont typeface="+mj-lt"/>
              <a:buNone/>
            </a:pPr>
            <a:r>
              <a:rPr lang="zh-CN" altLang="en-US" dirty="0">
                <a:solidFill>
                  <a:schemeClr val="accent1"/>
                </a:solidFill>
              </a:rPr>
              <a:t>接下来，作者进行了与图 1 中相同的实验，但使用了恒定的学习率而不是退火方案。具体将恒定学习率分别设置为 0.001 和 0.003。由图 2，即使学习率不变，我们仍然观察到 FL 中存在关键学习期。因此，FL 中的关键学习期现象不是由后面几轮中的退火学习率引起的，并且不能仅根据下式中优化的损失来解释：</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zh-CN" altLang="en-US" dirty="0">
                <a:solidFill>
                  <a:schemeClr val="accent1"/>
                </a:solidFill>
              </a:rPr>
              <a:t>结果同实验 2：如果 batch_size 与关键训练时期有关系，那么随着 recover round 不断增加，不同 batch_size 的曲线 recover round=0 的差值 &lt;....&lt;recover round=80 的差值 &lt;....&lt;recover round=200 的差值，图 3 给出了说明批大小影响的类似结果。同样，无论批大小的选择如何，关键学习期都始终存在。这进一步表明，FL 关键学习期的现象不能简单地用批大小的差异来解释。</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zh-CN" altLang="en-US" dirty="0">
                <a:solidFill>
                  <a:schemeClr val="accent1"/>
                </a:solidFill>
              </a:rPr>
              <a:t>类似地，图 4 给出与图 1 相同但权重衰减不同的实验结果。我们仍然观察到了如图 1 中存在的关键学习期，但令人惊讶的是，关键学习期的形状对权重衰减值是鲁棒的，即，改变权重衰减不会影响关键学习期形状。</a:t>
            </a:r>
          </a:p>
          <a:p>
            <a:pPr marL="0" indent="0">
              <a:buFont typeface="+mj-lt"/>
              <a:buNone/>
            </a:pPr>
            <a:endParaRPr lang="zh-CN" altLang="en-US" dirty="0">
              <a:solidFill>
                <a:schemeClr val="accent1"/>
              </a:solidFill>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通过大量的实验，我们已经表明，训练过程的初始学习阶段起着至关重要的作用，在FL的最终测试精度。主要贡献是表明这种现象可以解释的联邦费舍尔信息矩阵（FedFIM）的迹，一个量反映了</a:t>
            </a:r>
            <a:r>
              <a:rPr lang="zh-CN" altLang="en-US" dirty="0">
                <a:sym typeface="+mn-ea"/>
              </a:rPr>
              <a:t>从联邦学习训练开始时</a:t>
            </a:r>
            <a:r>
              <a:rPr lang="zh-CN" altLang="en-US" dirty="0"/>
              <a:t>每个客户端局部曲率的痕迹。让我们先从集中式学习中的</a:t>
            </a:r>
            <a:r>
              <a:rPr lang="zh-CN" altLang="en-US" dirty="0">
                <a:sym typeface="+mn-ea"/>
              </a:rPr>
              <a:t>费舍尔信息矩阵开始。</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注意，FIM可以被视为权重扰动对网络输出影响程度的局部度量。FIM也可以被看作是损失函数的Hessian近似，因此是训练期间特定点w处损失情况的曲率的近似。这提供了FIM和优化过程之间的自然联系。然而，公式中的FIM的计算需要服务器处全局模型的整个训练数据集。不幸的是，这对于FL来说是不可行的，因为训练数据是分散在客户端的。因此，我们不能像公式中那样计算FL的FIM。我们现在引入一个新的概念来克服这一挑战。</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Fj</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a:t>
            </a:r>
            <a:r>
              <a:rPr lang="zh-CN" altLang="en-US" sz="1200" b="0" i="0" kern="1200" dirty="0">
                <a:solidFill>
                  <a:schemeClr val="tx1"/>
                </a:solidFill>
                <a:effectLst/>
                <a:latin typeface="+mn-lt"/>
                <a:ea typeface="+mn-ea"/>
                <a:cs typeface="+mn-cs"/>
              </a:rPr>
              <a:t>）是使用局部数据集</a:t>
            </a:r>
            <a:r>
              <a:rPr lang="en-US" altLang="zh-CN" sz="1200" b="0" i="0" kern="1200" dirty="0" err="1">
                <a:solidFill>
                  <a:schemeClr val="tx1"/>
                </a:solidFill>
                <a:effectLst/>
                <a:latin typeface="+mn-lt"/>
                <a:ea typeface="+mn-ea"/>
                <a:cs typeface="+mn-cs"/>
              </a:rPr>
              <a:t>Dj</a:t>
            </a:r>
            <a:r>
              <a:rPr lang="zh-CN" altLang="en-US" sz="1200" b="0" i="0" kern="1200" dirty="0">
                <a:solidFill>
                  <a:schemeClr val="tx1"/>
                </a:solidFill>
                <a:effectLst/>
                <a:latin typeface="+mn-lt"/>
                <a:ea typeface="+mn-ea"/>
                <a:cs typeface="+mn-cs"/>
              </a:rPr>
              <a:t>上的全局模型</a:t>
            </a:r>
            <a:r>
              <a:rPr lang="en-US" altLang="zh-CN" sz="1200" b="0" i="0" kern="1200" dirty="0">
                <a:solidFill>
                  <a:schemeClr val="tx1"/>
                </a:solidFill>
                <a:effectLst/>
                <a:latin typeface="+mn-lt"/>
                <a:ea typeface="+mn-ea"/>
                <a:cs typeface="+mn-cs"/>
              </a:rPr>
              <a:t>w</a:t>
            </a:r>
            <a:r>
              <a:rPr lang="zh-CN" altLang="en-US" sz="1200" b="0" i="0" kern="1200" dirty="0">
                <a:solidFill>
                  <a:schemeClr val="tx1"/>
                </a:solidFill>
                <a:effectLst/>
                <a:latin typeface="+mn-lt"/>
                <a:ea typeface="+mn-ea"/>
                <a:cs typeface="+mn-cs"/>
              </a:rPr>
              <a:t>计算的，并且可以被认为是从客户端</a:t>
            </a:r>
            <a:r>
              <a:rPr lang="en-US" altLang="zh-CN" sz="1200" b="0" i="0" kern="1200" dirty="0">
                <a:solidFill>
                  <a:schemeClr val="tx1"/>
                </a:solidFill>
                <a:effectLst/>
                <a:latin typeface="+mn-lt"/>
                <a:ea typeface="+mn-ea"/>
                <a:cs typeface="+mn-cs"/>
              </a:rPr>
              <a:t>j</a:t>
            </a:r>
            <a:r>
              <a:rPr lang="zh-CN" altLang="en-US" sz="1200" b="0" i="0" kern="1200" dirty="0">
                <a:solidFill>
                  <a:schemeClr val="tx1"/>
                </a:solidFill>
                <a:effectLst/>
                <a:latin typeface="+mn-lt"/>
                <a:ea typeface="+mn-ea"/>
                <a:cs typeface="+mn-cs"/>
              </a:rPr>
              <a:t>的角度测量全局模型的扰动如何影响</a:t>
            </a:r>
            <a:r>
              <a:rPr lang="en-US" altLang="zh-CN" sz="1200" b="0" i="0" kern="1200" dirty="0">
                <a:solidFill>
                  <a:schemeClr val="tx1"/>
                </a:solidFill>
                <a:effectLst/>
                <a:latin typeface="+mn-lt"/>
                <a:ea typeface="+mn-ea"/>
                <a:cs typeface="+mn-cs"/>
              </a:rPr>
              <a:t>FL</a:t>
            </a:r>
            <a:r>
              <a:rPr lang="zh-CN" altLang="en-US" sz="1200" b="0" i="0" kern="1200" dirty="0">
                <a:solidFill>
                  <a:schemeClr val="tx1"/>
                </a:solidFill>
                <a:effectLst/>
                <a:latin typeface="+mn-lt"/>
                <a:ea typeface="+mn-ea"/>
                <a:cs typeface="+mn-cs"/>
              </a:rPr>
              <a:t>训练性能的局部度量。</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FedFim</a:t>
            </a:r>
            <a:r>
              <a:rPr lang="zh-CN" altLang="en-US" sz="1200" b="0" i="0" kern="1200" dirty="0">
                <a:solidFill>
                  <a:schemeClr val="tx1"/>
                </a:solidFill>
                <a:effectLst/>
                <a:latin typeface="+mn-lt"/>
                <a:ea typeface="+mn-ea"/>
                <a:cs typeface="+mn-cs"/>
              </a:rPr>
              <a:t>反应全局模型的信息量→信息矩阵的迹越大，表示数据集中的信息量越多，或者说数据集中的变化越多。→也就是说越不稳定，→反应模型对样本预测的不确定程度越大，准确率越低</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取 </a:t>
            </a:r>
            <a:r>
              <a:rPr lang="en-US" altLang="zh-CN" sz="1200" b="0" i="0" kern="1200" dirty="0">
                <a:solidFill>
                  <a:schemeClr val="tx1"/>
                </a:solidFill>
                <a:effectLst/>
                <a:latin typeface="+mn-lt"/>
                <a:ea typeface="+mn-ea"/>
                <a:cs typeface="+mn-cs"/>
              </a:rPr>
              <a:t>R=0.3</a:t>
            </a:r>
            <a:r>
              <a:rPr lang="zh-CN" altLang="en-US" sz="1200" b="0" i="0" kern="1200" dirty="0">
                <a:solidFill>
                  <a:schemeClr val="tx1"/>
                </a:solidFill>
                <a:effectLst/>
                <a:latin typeface="+mn-lt"/>
                <a:ea typeface="+mn-ea"/>
                <a:cs typeface="+mn-cs"/>
              </a:rPr>
              <a:t>，然后取不同的 </a:t>
            </a:r>
            <a:r>
              <a:rPr lang="en-US" altLang="zh-CN" sz="1200" b="0" i="0" kern="1200" dirty="0">
                <a:solidFill>
                  <a:schemeClr val="tx1"/>
                </a:solidFill>
                <a:effectLst/>
                <a:latin typeface="+mn-lt"/>
                <a:ea typeface="+mn-ea"/>
                <a:cs typeface="+mn-cs"/>
              </a:rPr>
              <a:t>recover rounds</a:t>
            </a:r>
          </a:p>
          <a:p>
            <a:r>
              <a:rPr lang="zh-CN" altLang="en-US" sz="1200" b="1" i="0" kern="1200" dirty="0">
                <a:solidFill>
                  <a:schemeClr val="tx1"/>
                </a:solidFill>
                <a:effectLst/>
                <a:latin typeface="+mn-lt"/>
                <a:ea typeface="+mn-ea"/>
                <a:cs typeface="+mn-cs"/>
              </a:rPr>
              <a:t>目的：</a:t>
            </a:r>
            <a:r>
              <a:rPr lang="zh-CN" altLang="en-US" sz="1200" b="0" i="0" kern="1200" dirty="0">
                <a:solidFill>
                  <a:schemeClr val="tx1"/>
                </a:solidFill>
                <a:effectLst/>
                <a:latin typeface="+mn-lt"/>
                <a:ea typeface="+mn-ea"/>
                <a:cs typeface="+mn-cs"/>
              </a:rPr>
              <a:t>利用 </a:t>
            </a:r>
            <a:r>
              <a:rPr lang="en-US" altLang="zh-CN" sz="1200" b="0" i="0" kern="1200" dirty="0">
                <a:solidFill>
                  <a:schemeClr val="tx1"/>
                </a:solidFill>
                <a:effectLst/>
                <a:latin typeface="+mn-lt"/>
                <a:ea typeface="+mn-ea"/>
                <a:cs typeface="+mn-cs"/>
              </a:rPr>
              <a:t>FIM </a:t>
            </a:r>
            <a:r>
              <a:rPr lang="zh-CN" altLang="en-US" sz="1200" b="0" i="0" kern="1200" dirty="0">
                <a:solidFill>
                  <a:schemeClr val="tx1"/>
                </a:solidFill>
                <a:effectLst/>
                <a:latin typeface="+mn-lt"/>
                <a:ea typeface="+mn-ea"/>
                <a:cs typeface="+mn-cs"/>
              </a:rPr>
              <a:t>解释曲线变化</a:t>
            </a:r>
          </a:p>
          <a:p>
            <a:r>
              <a:rPr lang="zh-CN" altLang="en-US" sz="1200" b="0" i="0" kern="1200" dirty="0">
                <a:solidFill>
                  <a:schemeClr val="tx1"/>
                </a:solidFill>
                <a:effectLst/>
                <a:latin typeface="+mn-lt"/>
                <a:ea typeface="+mn-ea"/>
                <a:cs typeface="+mn-cs"/>
              </a:rPr>
              <a:t>图 </a:t>
            </a:r>
            <a:r>
              <a:rPr lang="en-US" altLang="zh-CN" sz="1200" b="0" i="0" kern="1200" dirty="0">
                <a:solidFill>
                  <a:schemeClr val="tx1"/>
                </a:solidFill>
                <a:effectLst/>
                <a:latin typeface="+mn-lt"/>
                <a:ea typeface="+mn-ea"/>
                <a:cs typeface="+mn-cs"/>
              </a:rPr>
              <a:t>5. FL </a:t>
            </a:r>
            <a:r>
              <a:rPr lang="zh-CN" altLang="en-US" sz="1200" b="0" i="0" kern="1200" dirty="0">
                <a:solidFill>
                  <a:schemeClr val="tx1"/>
                </a:solidFill>
                <a:effectLst/>
                <a:latin typeface="+mn-lt"/>
                <a:ea typeface="+mn-ea"/>
                <a:cs typeface="+mn-cs"/>
              </a:rPr>
              <a:t>中的关键学习期与 </a:t>
            </a:r>
            <a:r>
              <a:rPr lang="en-US" altLang="zh-CN" sz="1200" b="0" i="0" kern="1200" dirty="0">
                <a:solidFill>
                  <a:schemeClr val="tx1"/>
                </a:solidFill>
                <a:effectLst/>
                <a:latin typeface="+mn-lt"/>
                <a:ea typeface="+mn-ea"/>
                <a:cs typeface="+mn-cs"/>
              </a:rPr>
              <a:t>ResNet-18 </a:t>
            </a:r>
            <a:r>
              <a:rPr lang="zh-CN" altLang="en-US" sz="1200" b="0" i="0" kern="1200" dirty="0">
                <a:solidFill>
                  <a:schemeClr val="tx1"/>
                </a:solidFill>
                <a:effectLst/>
                <a:latin typeface="+mn-lt"/>
                <a:ea typeface="+mn-ea"/>
                <a:cs typeface="+mn-cs"/>
              </a:rPr>
              <a:t>在 </a:t>
            </a:r>
            <a:r>
              <a:rPr lang="en-US" altLang="zh-CN" sz="1200" b="0" i="0" kern="1200" dirty="0">
                <a:solidFill>
                  <a:schemeClr val="tx1"/>
                </a:solidFill>
                <a:effectLst/>
                <a:latin typeface="+mn-lt"/>
                <a:ea typeface="+mn-ea"/>
                <a:cs typeface="+mn-cs"/>
              </a:rPr>
              <a:t>IID CIFAR-10 </a:t>
            </a:r>
            <a:r>
              <a:rPr lang="zh-CN" altLang="en-US" sz="1200" b="0" i="0" kern="1200" dirty="0">
                <a:solidFill>
                  <a:schemeClr val="tx1"/>
                </a:solidFill>
                <a:effectLst/>
                <a:latin typeface="+mn-lt"/>
                <a:ea typeface="+mn-ea"/>
                <a:cs typeface="+mn-cs"/>
              </a:rPr>
              <a:t>和 </a:t>
            </a:r>
            <a:r>
              <a:rPr lang="en-US" altLang="zh-CN" sz="1200" b="0" i="0" kern="1200" dirty="0" err="1">
                <a:solidFill>
                  <a:schemeClr val="tx1"/>
                </a:solidFill>
                <a:effectLst/>
                <a:latin typeface="+mn-lt"/>
                <a:ea typeface="+mn-ea"/>
                <a:cs typeface="+mn-cs"/>
              </a:rPr>
              <a:t>FedAvg</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上实现的联邦 </a:t>
            </a:r>
            <a:r>
              <a:rPr lang="en-US" altLang="zh-CN" sz="1200" b="0" i="0" kern="1200" dirty="0">
                <a:solidFill>
                  <a:schemeClr val="tx1"/>
                </a:solidFill>
                <a:effectLst/>
                <a:latin typeface="+mn-lt"/>
                <a:ea typeface="+mn-ea"/>
                <a:cs typeface="+mn-cs"/>
              </a:rPr>
              <a:t>Fisher </a:t>
            </a:r>
            <a:r>
              <a:rPr lang="zh-CN" altLang="en-US" sz="1200" b="0" i="0" kern="1200" dirty="0">
                <a:solidFill>
                  <a:schemeClr val="tx1"/>
                </a:solidFill>
                <a:effectLst/>
                <a:latin typeface="+mn-lt"/>
                <a:ea typeface="+mn-ea"/>
                <a:cs typeface="+mn-cs"/>
              </a:rPr>
              <a:t>信息之间的联系，使用 </a:t>
            </a:r>
            <a:r>
              <a:rPr lang="en-US" altLang="zh-CN" sz="1200" b="0" i="0" kern="1200" dirty="0">
                <a:solidFill>
                  <a:schemeClr val="tx1"/>
                </a:solidFill>
                <a:effectLst/>
                <a:latin typeface="+mn-lt"/>
                <a:ea typeface="+mn-ea"/>
                <a:cs typeface="+mn-cs"/>
              </a:rPr>
              <a:t>30% </a:t>
            </a:r>
            <a:r>
              <a:rPr lang="zh-CN" altLang="en-US" sz="1200" b="0" i="0" kern="1200" dirty="0">
                <a:solidFill>
                  <a:schemeClr val="tx1"/>
                </a:solidFill>
                <a:effectLst/>
                <a:latin typeface="+mn-lt"/>
                <a:ea typeface="+mn-ea"/>
                <a:cs typeface="+mn-cs"/>
              </a:rPr>
              <a:t>的本地数据集进行初始训练，并在恢复时恢复到整个数据集。（</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测试准确度与恢复轮次（</a:t>
            </a:r>
            <a:r>
              <a:rPr lang="en-US" altLang="zh-CN" sz="1200" b="0" i="0" kern="1200" dirty="0">
                <a:solidFill>
                  <a:schemeClr val="tx1"/>
                </a:solidFill>
                <a:effectLst/>
                <a:latin typeface="+mn-lt"/>
                <a:ea typeface="+mn-ea"/>
                <a:cs typeface="+mn-cs"/>
              </a:rPr>
              <a:t>Recovering Round</a:t>
            </a:r>
            <a:r>
              <a:rPr lang="zh-CN" altLang="en-US" sz="1200" b="0" i="0" kern="1200" dirty="0">
                <a:solidFill>
                  <a:schemeClr val="tx1"/>
                </a:solidFill>
                <a:effectLst/>
                <a:latin typeface="+mn-lt"/>
                <a:ea typeface="+mn-ea"/>
                <a:cs typeface="+mn-cs"/>
              </a:rPr>
              <a:t>）：如果训练数据集最早在第 </a:t>
            </a:r>
            <a:r>
              <a:rPr lang="en-US" altLang="zh-CN" sz="1200" b="0" i="0" kern="1200" dirty="0">
                <a:solidFill>
                  <a:schemeClr val="tx1"/>
                </a:solidFill>
                <a:effectLst/>
                <a:latin typeface="+mn-lt"/>
                <a:ea typeface="+mn-ea"/>
                <a:cs typeface="+mn-cs"/>
              </a:rPr>
              <a:t>20 </a:t>
            </a:r>
            <a:r>
              <a:rPr lang="zh-CN" altLang="en-US" sz="1200" b="0" i="0" kern="1200" dirty="0">
                <a:solidFill>
                  <a:schemeClr val="tx1"/>
                </a:solidFill>
                <a:effectLst/>
                <a:latin typeface="+mn-lt"/>
                <a:ea typeface="+mn-ea"/>
                <a:cs typeface="+mn-cs"/>
              </a:rPr>
              <a:t>轮次没有完全恢复，最终测试准确度将永久受损；（</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FedFIM</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的迹与恢复轮次。在早期训练阶段，</a:t>
            </a:r>
            <a:r>
              <a:rPr lang="en-US" altLang="zh-CN" sz="1200" b="0" i="0" kern="1200" dirty="0" err="1">
                <a:solidFill>
                  <a:schemeClr val="tx1"/>
                </a:solidFill>
                <a:effectLst/>
                <a:latin typeface="+mn-lt"/>
                <a:ea typeface="+mn-ea"/>
                <a:cs typeface="+mn-cs"/>
              </a:rPr>
              <a:t>FedFIM</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的迹急剧增大；（</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FedFIM</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迹与恢复轮次的加权累积和</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图 </a:t>
            </a:r>
            <a:r>
              <a:rPr lang="en-US" altLang="zh-CN" sz="1200" b="0" i="0" kern="1200" dirty="0">
                <a:solidFill>
                  <a:schemeClr val="tx1"/>
                </a:solidFill>
                <a:effectLst/>
                <a:latin typeface="+mn-lt"/>
                <a:ea typeface="+mn-ea"/>
                <a:cs typeface="+mn-cs"/>
              </a:rPr>
              <a:t>6. FL </a:t>
            </a:r>
            <a:r>
              <a:rPr lang="zh-CN" altLang="en-US" sz="1200" b="0" i="0" kern="1200" dirty="0">
                <a:solidFill>
                  <a:schemeClr val="tx1"/>
                </a:solidFill>
                <a:effectLst/>
                <a:latin typeface="+mn-lt"/>
                <a:ea typeface="+mn-ea"/>
                <a:cs typeface="+mn-cs"/>
              </a:rPr>
              <a:t>中的关键学习期与 </a:t>
            </a:r>
            <a:r>
              <a:rPr lang="en-US" altLang="zh-CN" sz="1200" b="0" i="0" kern="1200" dirty="0">
                <a:solidFill>
                  <a:schemeClr val="tx1"/>
                </a:solidFill>
                <a:effectLst/>
                <a:latin typeface="+mn-lt"/>
                <a:ea typeface="+mn-ea"/>
                <a:cs typeface="+mn-cs"/>
              </a:rPr>
              <a:t>ResNet-18 </a:t>
            </a:r>
            <a:r>
              <a:rPr lang="zh-CN" altLang="en-US" sz="1200" b="0" i="0" kern="1200" dirty="0">
                <a:solidFill>
                  <a:schemeClr val="tx1"/>
                </a:solidFill>
                <a:effectLst/>
                <a:latin typeface="+mn-lt"/>
                <a:ea typeface="+mn-ea"/>
                <a:cs typeface="+mn-cs"/>
              </a:rPr>
              <a:t>在 </a:t>
            </a:r>
            <a:r>
              <a:rPr lang="en-US" altLang="zh-CN" sz="1200" b="0" i="0" kern="1200" dirty="0">
                <a:solidFill>
                  <a:schemeClr val="tx1"/>
                </a:solidFill>
                <a:effectLst/>
                <a:latin typeface="+mn-lt"/>
                <a:ea typeface="+mn-ea"/>
                <a:cs typeface="+mn-cs"/>
              </a:rPr>
              <a:t>Non-IID CIFAR-10 </a:t>
            </a:r>
            <a:r>
              <a:rPr lang="zh-CN" altLang="en-US" sz="1200" b="0" i="0" kern="1200" dirty="0">
                <a:solidFill>
                  <a:schemeClr val="tx1"/>
                </a:solidFill>
                <a:effectLst/>
                <a:latin typeface="+mn-lt"/>
                <a:ea typeface="+mn-ea"/>
                <a:cs typeface="+mn-cs"/>
              </a:rPr>
              <a:t>上使用 </a:t>
            </a:r>
            <a:r>
              <a:rPr lang="en-US" altLang="zh-CN" sz="1200" b="0" i="0" kern="1200" dirty="0" err="1">
                <a:solidFill>
                  <a:schemeClr val="tx1"/>
                </a:solidFill>
                <a:effectLst/>
                <a:latin typeface="+mn-lt"/>
                <a:ea typeface="+mn-ea"/>
                <a:cs typeface="+mn-cs"/>
              </a:rPr>
              <a:t>FedAvg</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实现的联邦 </a:t>
            </a:r>
            <a:r>
              <a:rPr lang="en-US" altLang="zh-CN" sz="1200" b="0" i="0" kern="1200" dirty="0">
                <a:solidFill>
                  <a:schemeClr val="tx1"/>
                </a:solidFill>
                <a:effectLst/>
                <a:latin typeface="+mn-lt"/>
                <a:ea typeface="+mn-ea"/>
                <a:cs typeface="+mn-cs"/>
              </a:rPr>
              <a:t>Fisher </a:t>
            </a:r>
            <a:r>
              <a:rPr lang="zh-CN" altLang="en-US" sz="1200" b="0" i="0" kern="1200" dirty="0">
                <a:solidFill>
                  <a:schemeClr val="tx1"/>
                </a:solidFill>
                <a:effectLst/>
                <a:latin typeface="+mn-lt"/>
                <a:ea typeface="+mn-ea"/>
                <a:cs typeface="+mn-cs"/>
              </a:rPr>
              <a:t>信息之间的联系，使用 </a:t>
            </a:r>
            <a:r>
              <a:rPr lang="en-US" altLang="zh-CN" sz="1200" b="0" i="0" kern="1200" dirty="0">
                <a:solidFill>
                  <a:schemeClr val="tx1"/>
                </a:solidFill>
                <a:effectLst/>
                <a:latin typeface="+mn-lt"/>
                <a:ea typeface="+mn-ea"/>
                <a:cs typeface="+mn-cs"/>
              </a:rPr>
              <a:t>30% </a:t>
            </a:r>
            <a:r>
              <a:rPr lang="zh-CN" altLang="en-US" sz="1200" b="0" i="0" kern="1200" dirty="0">
                <a:solidFill>
                  <a:schemeClr val="tx1"/>
                </a:solidFill>
                <a:effectLst/>
                <a:latin typeface="+mn-lt"/>
                <a:ea typeface="+mn-ea"/>
                <a:cs typeface="+mn-cs"/>
              </a:rPr>
              <a:t>的本地数据集进行初始训练，并在恢复轮次后恢复到整个数据集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由图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和图 </a:t>
            </a:r>
            <a:r>
              <a:rPr lang="en-US" altLang="zh-CN" sz="1200" b="0" i="0" kern="1200" dirty="0">
                <a:solidFill>
                  <a:schemeClr val="tx1"/>
                </a:solidFill>
                <a:effectLst/>
                <a:latin typeface="+mn-lt"/>
                <a:ea typeface="+mn-ea"/>
                <a:cs typeface="+mn-cs"/>
              </a:rPr>
              <a:t>6 </a:t>
            </a:r>
            <a:r>
              <a:rPr lang="zh-CN" altLang="en-US" sz="1200" b="0" i="0" kern="1200" dirty="0">
                <a:solidFill>
                  <a:schemeClr val="tx1"/>
                </a:solidFill>
                <a:effectLst/>
                <a:latin typeface="+mn-lt"/>
                <a:ea typeface="+mn-ea"/>
                <a:cs typeface="+mn-cs"/>
              </a:rPr>
              <a:t>的实验结果，我们从 </a:t>
            </a:r>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是可以发现：</a:t>
            </a:r>
            <a:r>
              <a:rPr lang="en-US" altLang="zh-CN" sz="1200" b="0" i="0" kern="1200" dirty="0">
                <a:solidFill>
                  <a:schemeClr val="tx1"/>
                </a:solidFill>
                <a:effectLst/>
                <a:latin typeface="+mn-lt"/>
                <a:ea typeface="+mn-ea"/>
                <a:cs typeface="+mn-cs"/>
              </a:rPr>
              <a:t>recover round </a:t>
            </a:r>
            <a:r>
              <a:rPr lang="zh-CN" altLang="en-US" sz="1200" b="0" i="0" kern="1200" dirty="0">
                <a:solidFill>
                  <a:schemeClr val="tx1"/>
                </a:solidFill>
                <a:effectLst/>
                <a:latin typeface="+mn-lt"/>
                <a:ea typeface="+mn-ea"/>
                <a:cs typeface="+mn-cs"/>
              </a:rPr>
              <a:t>不同时，当训练结束后还是性能有所差距，存在关键训练周期；其次，由 </a:t>
            </a: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我们能看到三个变化趋势：（</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）在训练初期 </a:t>
            </a:r>
            <a:r>
              <a:rPr lang="en-US" altLang="zh-CN" sz="1200" b="0" i="0" kern="1200" dirty="0">
                <a:solidFill>
                  <a:schemeClr val="tx1"/>
                </a:solidFill>
                <a:effectLst/>
                <a:latin typeface="+mn-lt"/>
                <a:ea typeface="+mn-ea"/>
                <a:cs typeface="+mn-cs"/>
              </a:rPr>
              <a:t>FIM </a:t>
            </a:r>
            <a:r>
              <a:rPr lang="zh-CN" altLang="en-US" sz="1200" b="0" i="0" kern="1200" dirty="0">
                <a:solidFill>
                  <a:schemeClr val="tx1"/>
                </a:solidFill>
                <a:effectLst/>
                <a:latin typeface="+mn-lt"/>
                <a:ea typeface="+mn-ea"/>
                <a:cs typeface="+mn-cs"/>
              </a:rPr>
              <a:t>均会剧烈的增加，因为准确度在不断上升，梯度变化很大；（</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）当准确度平稳时，平稳趋近定值，梯度的变化越来越小导致 </a:t>
            </a:r>
            <a:r>
              <a:rPr lang="en-US" altLang="zh-CN" sz="1200" b="0" i="0" kern="1200" dirty="0">
                <a:solidFill>
                  <a:schemeClr val="tx1"/>
                </a:solidFill>
                <a:effectLst/>
                <a:latin typeface="+mn-lt"/>
                <a:ea typeface="+mn-ea"/>
                <a:cs typeface="+mn-cs"/>
              </a:rPr>
              <a:t>FIM </a:t>
            </a:r>
            <a:r>
              <a:rPr lang="zh-CN" altLang="en-US" sz="1200" b="0" i="0" kern="1200" dirty="0">
                <a:solidFill>
                  <a:schemeClr val="tx1"/>
                </a:solidFill>
                <a:effectLst/>
                <a:latin typeface="+mn-lt"/>
                <a:ea typeface="+mn-ea"/>
                <a:cs typeface="+mn-cs"/>
              </a:rPr>
              <a:t>又在减少；（</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）逐渐增加最终趋于平稳，这是因为刚开始使用部分数据，现在使用完整数据，数据量增加了导致 </a:t>
            </a:r>
            <a:r>
              <a:rPr lang="en-US" altLang="zh-CN" sz="1200" b="0" i="0" kern="1200" dirty="0">
                <a:solidFill>
                  <a:schemeClr val="tx1"/>
                </a:solidFill>
                <a:effectLst/>
                <a:latin typeface="+mn-lt"/>
                <a:ea typeface="+mn-ea"/>
                <a:cs typeface="+mn-cs"/>
              </a:rPr>
              <a:t>FIM </a:t>
            </a:r>
            <a:r>
              <a:rPr lang="zh-CN" altLang="en-US" sz="1200" b="0" i="0" kern="1200" dirty="0">
                <a:solidFill>
                  <a:schemeClr val="tx1"/>
                </a:solidFill>
                <a:effectLst/>
                <a:latin typeface="+mn-lt"/>
                <a:ea typeface="+mn-ea"/>
                <a:cs typeface="+mn-cs"/>
              </a:rPr>
              <a:t>变大。</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不过，我们也看到，在 </a:t>
            </a:r>
            <a:r>
              <a:rPr lang="en-US" altLang="zh-CN" sz="1200" b="0" i="0" kern="1200" dirty="0">
                <a:solidFill>
                  <a:schemeClr val="tx1"/>
                </a:solidFill>
                <a:effectLst/>
                <a:latin typeface="+mn-lt"/>
                <a:ea typeface="+mn-ea"/>
                <a:cs typeface="+mn-cs"/>
              </a:rPr>
              <a:t>recover round </a:t>
            </a:r>
            <a:r>
              <a:rPr lang="zh-CN" altLang="en-US" sz="1200" b="0" i="0" kern="1200" dirty="0">
                <a:solidFill>
                  <a:schemeClr val="tx1"/>
                </a:solidFill>
                <a:effectLst/>
                <a:latin typeface="+mn-lt"/>
                <a:ea typeface="+mn-ea"/>
                <a:cs typeface="+mn-cs"/>
              </a:rPr>
              <a:t>不断增加时，准确度在减小，即使后期采用完整数据集，性能还是没法超越 </a:t>
            </a:r>
            <a:r>
              <a:rPr lang="en-US" altLang="zh-CN" sz="1200" b="0" i="0" kern="1200" dirty="0">
                <a:solidFill>
                  <a:schemeClr val="tx1"/>
                </a:solidFill>
                <a:effectLst/>
                <a:latin typeface="+mn-lt"/>
                <a:ea typeface="+mn-ea"/>
                <a:cs typeface="+mn-cs"/>
              </a:rPr>
              <a:t>recover round </a:t>
            </a:r>
            <a:r>
              <a:rPr lang="zh-CN" altLang="en-US" sz="1200" b="0" i="0" kern="1200" dirty="0">
                <a:solidFill>
                  <a:schemeClr val="tx1"/>
                </a:solidFill>
                <a:effectLst/>
                <a:latin typeface="+mn-lt"/>
                <a:ea typeface="+mn-ea"/>
                <a:cs typeface="+mn-cs"/>
              </a:rPr>
              <a:t>小的情形。最后，从 </a:t>
            </a:r>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可以更加直观的看到：</a:t>
            </a:r>
            <a:r>
              <a:rPr lang="en-US" altLang="zh-CN" sz="1200" b="0" i="0" kern="1200" dirty="0">
                <a:solidFill>
                  <a:schemeClr val="tx1"/>
                </a:solidFill>
                <a:effectLst/>
                <a:latin typeface="+mn-lt"/>
                <a:ea typeface="+mn-ea"/>
                <a:cs typeface="+mn-cs"/>
              </a:rPr>
              <a:t>recover round </a:t>
            </a:r>
            <a:r>
              <a:rPr lang="zh-CN" altLang="en-US" sz="1200" b="0" i="0" kern="1200" dirty="0">
                <a:solidFill>
                  <a:schemeClr val="tx1"/>
                </a:solidFill>
                <a:effectLst/>
                <a:latin typeface="+mn-lt"/>
                <a:ea typeface="+mn-ea"/>
                <a:cs typeface="+mn-cs"/>
              </a:rPr>
              <a:t>越大，平稳性越差，而且 </a:t>
            </a:r>
            <a:r>
              <a:rPr lang="en-US" altLang="zh-CN" sz="1200" b="0" i="0" kern="1200" dirty="0">
                <a:solidFill>
                  <a:schemeClr val="tx1"/>
                </a:solidFill>
                <a:effectLst/>
                <a:latin typeface="+mn-lt"/>
                <a:ea typeface="+mn-ea"/>
                <a:cs typeface="+mn-cs"/>
              </a:rPr>
              <a:t>FIM </a:t>
            </a:r>
            <a:r>
              <a:rPr lang="zh-CN" altLang="en-US" sz="1200" b="0" i="0" kern="1200" dirty="0">
                <a:solidFill>
                  <a:schemeClr val="tx1"/>
                </a:solidFill>
                <a:effectLst/>
                <a:latin typeface="+mn-lt"/>
                <a:ea typeface="+mn-ea"/>
                <a:cs typeface="+mn-cs"/>
              </a:rPr>
              <a:t>越大对应模型信息越少，后期恢复导致更大的 </a:t>
            </a:r>
            <a:r>
              <a:rPr lang="en-US" altLang="zh-CN" sz="1200" b="0" i="0" kern="1200" dirty="0">
                <a:solidFill>
                  <a:schemeClr val="tx1"/>
                </a:solidFill>
                <a:effectLst/>
                <a:latin typeface="+mn-lt"/>
                <a:ea typeface="+mn-ea"/>
                <a:cs typeface="+mn-cs"/>
              </a:rPr>
              <a:t>weight cumulative trace </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从由实验 </a:t>
            </a:r>
            <a:r>
              <a:rPr lang="en-US" altLang="zh-CN" sz="1200" b="0" i="0" kern="1200" dirty="0">
                <a:solidFill>
                  <a:schemeClr val="tx1"/>
                </a:solidFill>
                <a:effectLst/>
                <a:latin typeface="+mn-lt"/>
                <a:ea typeface="+mn-ea"/>
                <a:cs typeface="+mn-cs"/>
              </a:rPr>
              <a:t>7 </a:t>
            </a:r>
            <a:r>
              <a:rPr lang="zh-CN" altLang="en-US" sz="1200" b="0" i="0" kern="1200" dirty="0">
                <a:solidFill>
                  <a:schemeClr val="tx1"/>
                </a:solidFill>
                <a:effectLst/>
                <a:latin typeface="+mn-lt"/>
                <a:ea typeface="+mn-ea"/>
                <a:cs typeface="+mn-cs"/>
              </a:rPr>
              <a:t>和实验 </a:t>
            </a:r>
            <a:r>
              <a:rPr lang="en-US" altLang="zh-CN" sz="1200" b="0" i="0" kern="1200" dirty="0">
                <a:solidFill>
                  <a:schemeClr val="tx1"/>
                </a:solidFill>
                <a:effectLst/>
                <a:latin typeface="+mn-lt"/>
                <a:ea typeface="+mn-ea"/>
                <a:cs typeface="+mn-cs"/>
              </a:rPr>
              <a:t>8 </a:t>
            </a:r>
            <a:r>
              <a:rPr lang="zh-CN" altLang="en-US" sz="1200" b="0" i="0" kern="1200" dirty="0">
                <a:solidFill>
                  <a:schemeClr val="tx1"/>
                </a:solidFill>
                <a:effectLst/>
                <a:latin typeface="+mn-lt"/>
                <a:ea typeface="+mn-ea"/>
                <a:cs typeface="+mn-cs"/>
              </a:rPr>
              <a:t>图，（</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）可以看出：第一种和第三种性能 </a:t>
            </a:r>
            <a:r>
              <a:rPr lang="en-US" altLang="zh-CN" sz="1200" b="0" i="0" kern="1200" dirty="0">
                <a:solidFill>
                  <a:schemeClr val="tx1"/>
                </a:solidFill>
                <a:effectLst/>
                <a:latin typeface="+mn-lt"/>
                <a:ea typeface="+mn-ea"/>
                <a:cs typeface="+mn-cs"/>
              </a:rPr>
              <a:t>&gt; </a:t>
            </a:r>
            <a:r>
              <a:rPr lang="zh-CN" altLang="en-US" sz="1200" b="0" i="0" kern="1200" dirty="0">
                <a:solidFill>
                  <a:schemeClr val="tx1"/>
                </a:solidFill>
                <a:effectLst/>
                <a:latin typeface="+mn-lt"/>
                <a:ea typeface="+mn-ea"/>
                <a:cs typeface="+mn-cs"/>
              </a:rPr>
              <a:t>第二种，而且第三种在后期只有部分客户端参与训练，所以第三种是最优的；（</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）可以看出：三种方法在 </a:t>
            </a:r>
            <a:r>
              <a:rPr lang="en-US" altLang="zh-CN" sz="1200" b="0" i="0" kern="1200" dirty="0">
                <a:solidFill>
                  <a:schemeClr val="tx1"/>
                </a:solidFill>
                <a:effectLst/>
                <a:latin typeface="+mn-lt"/>
                <a:ea typeface="+mn-ea"/>
                <a:cs typeface="+mn-cs"/>
              </a:rPr>
              <a:t>loss </a:t>
            </a:r>
            <a:r>
              <a:rPr lang="zh-CN" altLang="en-US" sz="1200" b="0" i="0" kern="1200" dirty="0">
                <a:solidFill>
                  <a:schemeClr val="tx1"/>
                </a:solidFill>
                <a:effectLst/>
                <a:latin typeface="+mn-lt"/>
                <a:ea typeface="+mn-ea"/>
                <a:cs typeface="+mn-cs"/>
              </a:rPr>
              <a:t>上并没有什么差别，而方法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最优；（</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）可以看出：第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种和第 </a:t>
            </a:r>
            <a:r>
              <a:rPr lang="en-US" altLang="zh-CN" sz="1200" b="0" i="0" kern="1200" dirty="0">
                <a:solidFill>
                  <a:schemeClr val="tx1"/>
                </a:solidFill>
                <a:effectLst/>
                <a:latin typeface="+mn-lt"/>
                <a:ea typeface="+mn-ea"/>
                <a:cs typeface="+mn-cs"/>
              </a:rPr>
              <a:t>6 </a:t>
            </a:r>
            <a:r>
              <a:rPr lang="zh-CN" altLang="en-US" sz="1200" b="0" i="0" kern="1200" dirty="0">
                <a:solidFill>
                  <a:schemeClr val="tx1"/>
                </a:solidFill>
                <a:effectLst/>
                <a:latin typeface="+mn-lt"/>
                <a:ea typeface="+mn-ea"/>
                <a:cs typeface="+mn-cs"/>
              </a:rPr>
              <a:t>种性能 </a:t>
            </a:r>
            <a:r>
              <a:rPr lang="en-US" altLang="zh-CN" sz="1200" b="0" i="0" kern="1200" dirty="0">
                <a:solidFill>
                  <a:schemeClr val="tx1"/>
                </a:solidFill>
                <a:effectLst/>
                <a:latin typeface="+mn-lt"/>
                <a:ea typeface="+mn-ea"/>
                <a:cs typeface="+mn-cs"/>
              </a:rPr>
              <a:t>&gt; </a:t>
            </a:r>
            <a:r>
              <a:rPr lang="zh-CN" altLang="en-US" sz="1200" b="0" i="0" kern="1200" dirty="0">
                <a:solidFill>
                  <a:schemeClr val="tx1"/>
                </a:solidFill>
                <a:effectLst/>
                <a:latin typeface="+mn-lt"/>
                <a:ea typeface="+mn-ea"/>
                <a:cs typeface="+mn-cs"/>
              </a:rPr>
              <a:t>第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种，而且第 </a:t>
            </a:r>
            <a:r>
              <a:rPr lang="en-US" altLang="zh-CN" sz="1200" b="0" i="0" kern="1200" dirty="0">
                <a:solidFill>
                  <a:schemeClr val="tx1"/>
                </a:solidFill>
                <a:effectLst/>
                <a:latin typeface="+mn-lt"/>
                <a:ea typeface="+mn-ea"/>
                <a:cs typeface="+mn-cs"/>
              </a:rPr>
              <a:t>6 </a:t>
            </a:r>
            <a:r>
              <a:rPr lang="zh-CN" altLang="en-US" sz="1200" b="0" i="0" kern="1200" dirty="0">
                <a:solidFill>
                  <a:schemeClr val="tx1"/>
                </a:solidFill>
                <a:effectLst/>
                <a:latin typeface="+mn-lt"/>
                <a:ea typeface="+mn-ea"/>
                <a:cs typeface="+mn-cs"/>
              </a:rPr>
              <a:t>种在后期只使用部分数据集参与训练，所以第 </a:t>
            </a:r>
            <a:r>
              <a:rPr lang="en-US" altLang="zh-CN" sz="1200" b="0" i="0" kern="1200" dirty="0">
                <a:solidFill>
                  <a:schemeClr val="tx1"/>
                </a:solidFill>
                <a:effectLst/>
                <a:latin typeface="+mn-lt"/>
                <a:ea typeface="+mn-ea"/>
                <a:cs typeface="+mn-cs"/>
              </a:rPr>
              <a:t>6 </a:t>
            </a:r>
            <a:r>
              <a:rPr lang="zh-CN" altLang="en-US" sz="1200" b="0" i="0" kern="1200" dirty="0">
                <a:solidFill>
                  <a:schemeClr val="tx1"/>
                </a:solidFill>
                <a:effectLst/>
                <a:latin typeface="+mn-lt"/>
                <a:ea typeface="+mn-ea"/>
                <a:cs typeface="+mn-cs"/>
              </a:rPr>
              <a:t>种是最优的；（</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）可以看出：</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：第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种 </a:t>
            </a:r>
            <a:r>
              <a:rPr lang="en-US" altLang="zh-CN" sz="1200" b="0" i="0" kern="1200" dirty="0">
                <a:solidFill>
                  <a:schemeClr val="tx1"/>
                </a:solidFill>
                <a:effectLst/>
                <a:latin typeface="+mn-lt"/>
                <a:ea typeface="+mn-ea"/>
                <a:cs typeface="+mn-cs"/>
              </a:rPr>
              <a:t>&lt; </a:t>
            </a:r>
            <a:r>
              <a:rPr lang="zh-CN" altLang="en-US" sz="1200" b="0" i="0" kern="1200" dirty="0">
                <a:solidFill>
                  <a:schemeClr val="tx1"/>
                </a:solidFill>
                <a:effectLst/>
                <a:latin typeface="+mn-lt"/>
                <a:ea typeface="+mn-ea"/>
                <a:cs typeface="+mn-cs"/>
              </a:rPr>
              <a:t>第 </a:t>
            </a:r>
            <a:r>
              <a:rPr lang="en-US" altLang="zh-CN" sz="1200" b="0" i="0" kern="1200" dirty="0">
                <a:solidFill>
                  <a:schemeClr val="tx1"/>
                </a:solidFill>
                <a:effectLst/>
                <a:latin typeface="+mn-lt"/>
                <a:ea typeface="+mn-ea"/>
                <a:cs typeface="+mn-cs"/>
              </a:rPr>
              <a:t>6 </a:t>
            </a:r>
            <a:r>
              <a:rPr lang="zh-CN" altLang="en-US" sz="1200" b="0" i="0" kern="1200" dirty="0">
                <a:solidFill>
                  <a:schemeClr val="tx1"/>
                </a:solidFill>
                <a:effectLst/>
                <a:latin typeface="+mn-lt"/>
                <a:ea typeface="+mn-ea"/>
                <a:cs typeface="+mn-cs"/>
              </a:rPr>
              <a:t>种 </a:t>
            </a:r>
            <a:r>
              <a:rPr lang="en-US" altLang="zh-CN" sz="1200" b="0" i="0" kern="1200" dirty="0">
                <a:solidFill>
                  <a:schemeClr val="tx1"/>
                </a:solidFill>
                <a:effectLst/>
                <a:latin typeface="+mn-lt"/>
                <a:ea typeface="+mn-ea"/>
                <a:cs typeface="+mn-cs"/>
              </a:rPr>
              <a:t>&lt; </a:t>
            </a:r>
            <a:r>
              <a:rPr lang="zh-CN" altLang="en-US" sz="1200" b="0" i="0" kern="1200" dirty="0">
                <a:solidFill>
                  <a:schemeClr val="tx1"/>
                </a:solidFill>
                <a:effectLst/>
                <a:latin typeface="+mn-lt"/>
                <a:ea typeface="+mn-ea"/>
                <a:cs typeface="+mn-cs"/>
              </a:rPr>
              <a:t>第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种；通信消耗：第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种 </a:t>
            </a:r>
            <a:r>
              <a:rPr lang="en-US" altLang="zh-CN" sz="1200" b="0" i="0" kern="1200" dirty="0">
                <a:solidFill>
                  <a:schemeClr val="tx1"/>
                </a:solidFill>
                <a:effectLst/>
                <a:latin typeface="+mn-lt"/>
                <a:ea typeface="+mn-ea"/>
                <a:cs typeface="+mn-cs"/>
              </a:rPr>
              <a:t>&gt; </a:t>
            </a:r>
            <a:r>
              <a:rPr lang="zh-CN" altLang="en-US" sz="1200" b="0" i="0" kern="1200" dirty="0">
                <a:solidFill>
                  <a:schemeClr val="tx1"/>
                </a:solidFill>
                <a:effectLst/>
                <a:latin typeface="+mn-lt"/>
                <a:ea typeface="+mn-ea"/>
                <a:cs typeface="+mn-cs"/>
              </a:rPr>
              <a:t>第 </a:t>
            </a:r>
            <a:r>
              <a:rPr lang="en-US" altLang="zh-CN" sz="1200" b="0" i="0" kern="1200" dirty="0">
                <a:solidFill>
                  <a:schemeClr val="tx1"/>
                </a:solidFill>
                <a:effectLst/>
                <a:latin typeface="+mn-lt"/>
                <a:ea typeface="+mn-ea"/>
                <a:cs typeface="+mn-cs"/>
              </a:rPr>
              <a:t>6 </a:t>
            </a:r>
            <a:r>
              <a:rPr lang="zh-CN" altLang="en-US" sz="1200" b="0" i="0" kern="1200" dirty="0">
                <a:solidFill>
                  <a:schemeClr val="tx1"/>
                </a:solidFill>
                <a:effectLst/>
                <a:latin typeface="+mn-lt"/>
                <a:ea typeface="+mn-ea"/>
                <a:cs typeface="+mn-cs"/>
              </a:rPr>
              <a:t>种 </a:t>
            </a:r>
            <a:r>
              <a:rPr lang="en-US" altLang="zh-CN" sz="1200" b="0" i="0" kern="1200" dirty="0">
                <a:solidFill>
                  <a:schemeClr val="tx1"/>
                </a:solidFill>
                <a:effectLst/>
                <a:latin typeface="+mn-lt"/>
                <a:ea typeface="+mn-ea"/>
                <a:cs typeface="+mn-cs"/>
              </a:rPr>
              <a:t>&gt; </a:t>
            </a:r>
            <a:r>
              <a:rPr lang="zh-CN" altLang="en-US" sz="1200" b="0" i="0" kern="1200" dirty="0">
                <a:solidFill>
                  <a:schemeClr val="tx1"/>
                </a:solidFill>
                <a:effectLst/>
                <a:latin typeface="+mn-lt"/>
                <a:ea typeface="+mn-ea"/>
                <a:cs typeface="+mn-cs"/>
              </a:rPr>
              <a:t>第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种。</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总体而言，当在 </a:t>
            </a:r>
            <a:r>
              <a:rPr lang="en-US" altLang="zh-CN" sz="1200" b="0" i="0" kern="1200" dirty="0">
                <a:solidFill>
                  <a:schemeClr val="tx1"/>
                </a:solidFill>
                <a:effectLst/>
                <a:latin typeface="+mn-lt"/>
                <a:ea typeface="+mn-ea"/>
                <a:cs typeface="+mn-cs"/>
              </a:rPr>
              <a:t>IID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Non-IID CIFAR-10 </a:t>
            </a:r>
            <a:r>
              <a:rPr lang="zh-CN" altLang="en-US" sz="1200" b="0" i="0" kern="1200" dirty="0">
                <a:solidFill>
                  <a:schemeClr val="tx1"/>
                </a:solidFill>
                <a:effectLst/>
                <a:latin typeface="+mn-lt"/>
                <a:ea typeface="+mn-ea"/>
                <a:cs typeface="+mn-cs"/>
              </a:rPr>
              <a:t>数据集上训练 </a:t>
            </a:r>
            <a:r>
              <a:rPr lang="en-US" altLang="zh-CN" sz="1200" b="0" i="0" kern="1200" dirty="0">
                <a:solidFill>
                  <a:schemeClr val="tx1"/>
                </a:solidFill>
                <a:effectLst/>
                <a:latin typeface="+mn-lt"/>
                <a:ea typeface="+mn-ea"/>
                <a:cs typeface="+mn-cs"/>
              </a:rPr>
              <a:t>ResNet-18 </a:t>
            </a:r>
            <a:r>
              <a:rPr lang="zh-CN" altLang="en-US" sz="1200" b="0" i="0" kern="1200" dirty="0">
                <a:solidFill>
                  <a:schemeClr val="tx1"/>
                </a:solidFill>
                <a:effectLst/>
                <a:latin typeface="+mn-lt"/>
                <a:ea typeface="+mn-ea"/>
                <a:cs typeface="+mn-cs"/>
              </a:rPr>
              <a:t>时，我们可以节省 </a:t>
            </a:r>
            <a:r>
              <a:rPr lang="en-US" altLang="zh-CN" sz="1200" b="0" i="0" kern="1200" dirty="0">
                <a:solidFill>
                  <a:schemeClr val="tx1"/>
                </a:solidFill>
                <a:effectLst/>
                <a:latin typeface="+mn-lt"/>
                <a:ea typeface="+mn-ea"/>
                <a:cs typeface="+mn-cs"/>
              </a:rPr>
              <a:t>40%-50% </a:t>
            </a:r>
            <a:r>
              <a:rPr lang="zh-CN" altLang="en-US" sz="1200" b="0" i="0" kern="1200" dirty="0">
                <a:solidFill>
                  <a:schemeClr val="tx1"/>
                </a:solidFill>
                <a:effectLst/>
                <a:latin typeface="+mn-lt"/>
                <a:ea typeface="+mn-ea"/>
                <a:cs typeface="+mn-cs"/>
              </a:rPr>
              <a:t>的训练时间和 </a:t>
            </a:r>
            <a:r>
              <a:rPr lang="en-US" altLang="zh-CN" sz="1200" b="0" i="0" kern="1200" dirty="0">
                <a:solidFill>
                  <a:schemeClr val="tx1"/>
                </a:solidFill>
                <a:effectLst/>
                <a:latin typeface="+mn-lt"/>
                <a:ea typeface="+mn-ea"/>
                <a:cs typeface="+mn-cs"/>
              </a:rPr>
              <a:t>50%-65% </a:t>
            </a:r>
            <a:r>
              <a:rPr lang="zh-CN" altLang="en-US" sz="1200" b="0" i="0" kern="1200" dirty="0">
                <a:solidFill>
                  <a:schemeClr val="tx1"/>
                </a:solidFill>
                <a:effectLst/>
                <a:latin typeface="+mn-lt"/>
                <a:ea typeface="+mn-ea"/>
                <a:cs typeface="+mn-cs"/>
              </a:rPr>
              <a:t>的总客户端数量，但可以实现接近最终的模型准确度。</a:t>
            </a:r>
            <a:endParaRPr lang="en-US" altLang="zh-CN" dirty="0"/>
          </a:p>
          <a:p>
            <a:r>
              <a:rPr lang="zh-CN" altLang="en-US" dirty="0"/>
              <a:t>识别准确率，关键学习期</a:t>
            </a:r>
            <a:endParaRPr lang="en-US" altLang="zh-CN" dirty="0"/>
          </a:p>
          <a:p>
            <a:r>
              <a:rPr lang="zh-CN" altLang="en-US" dirty="0"/>
              <a:t>训练成本：后续缩减</a:t>
            </a:r>
            <a:endParaRPr lang="en-US" altLang="zh-CN" dirty="0"/>
          </a:p>
          <a:p>
            <a:r>
              <a:rPr lang="zh-CN" altLang="en-US" dirty="0"/>
              <a:t>小孩要吃的多，长大了饿不死就行</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21</a:t>
            </a:fld>
            <a:endParaRPr lang="zh-CN" altLang="en-US"/>
          </a:p>
        </p:txBody>
      </p:sp>
    </p:spTree>
    <p:extLst>
      <p:ext uri="{BB962C8B-B14F-4D97-AF65-F5344CB8AC3E}">
        <p14:creationId xmlns:p14="http://schemas.microsoft.com/office/powerpoint/2010/main" val="2740877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23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来介绍一下集中式学习的相关情况，每个客户端把自己的数据发送给服务器，然后服务器利用接收来的全部数据对模型进行训练，训完的结果再分发给每个客户端，也就是模型不动，数据动。但不可避免出现了一些缺点，例如：不可接受的通信负担，用户隐私的损害，以及边缘设备计算资源的浪费，所以产生一种为解决数据隐私和释放边缘设备能力的分布式范式的结构，联邦学习。</a:t>
            </a:r>
          </a:p>
        </p:txBody>
      </p:sp>
      <p:sp>
        <p:nvSpPr>
          <p:cNvPr id="4" name="灯片编号占位符 3"/>
          <p:cNvSpPr>
            <a:spLocks noGrp="1"/>
          </p:cNvSpPr>
          <p:nvPr>
            <p:ph type="sldNum" sz="quarter" idx="5"/>
          </p:nvPr>
        </p:nvSpPr>
        <p:spPr/>
        <p:txBody>
          <a:bodyPr/>
          <a:lstStyle/>
          <a:p>
            <a:fld id="{69C03E7F-BD71-4F7F-BEAF-CA83D5F3412C}"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apple-system"/>
              </a:rPr>
              <a:t>典型的</a:t>
            </a:r>
            <a:r>
              <a:rPr lang="en-US" altLang="zh-CN" b="0" i="0" dirty="0">
                <a:effectLst/>
                <a:latin typeface="-apple-system"/>
              </a:rPr>
              <a:t>FL</a:t>
            </a:r>
            <a:r>
              <a:rPr lang="zh-CN" altLang="en-US" b="0" i="0" dirty="0">
                <a:effectLst/>
                <a:latin typeface="-apple-system"/>
              </a:rPr>
              <a:t>系统由中央服务器和多个分散式客户端（例如，智能手机和</a:t>
            </a:r>
            <a:r>
              <a:rPr lang="en-US" altLang="zh-CN" b="0" i="0" dirty="0">
                <a:effectLst/>
                <a:latin typeface="-apple-system"/>
              </a:rPr>
              <a:t>IoT</a:t>
            </a:r>
            <a:r>
              <a:rPr lang="zh-CN" altLang="en-US" b="0" i="0" dirty="0">
                <a:effectLst/>
                <a:latin typeface="-apple-system"/>
              </a:rPr>
              <a:t>设备）</a:t>
            </a:r>
            <a:r>
              <a:rPr lang="en-US" altLang="zh-CN" b="0" i="0" dirty="0">
                <a:effectLst/>
                <a:latin typeface="-apple-system"/>
              </a:rPr>
              <a:t>,</a:t>
            </a:r>
            <a:r>
              <a:rPr lang="zh-CN" altLang="en-US" b="0" i="0" dirty="0">
                <a:effectLst/>
                <a:latin typeface="-apple-system"/>
              </a:rPr>
              <a:t>中央服务器通过向客户端发送全局模型来启动联合学习。然后，客户端使用其本地数据样本来用常见的深度学习算法训练接收到的模型，并将其本地模型聚合到中央服务器。中央服务器通过聚合接收到的本地模型来更新全局模型，并将其发送到客户端以进行进一步训练。通过重复本地训练和全局聚合，中央服务器获得由分散的客户端联合训练的全局模型，而不会泄漏任何原始数据。</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zh-CN" altLang="en-US" b="0" i="0" dirty="0">
                <a:effectLst/>
                <a:latin typeface="-apple-system"/>
              </a:rPr>
              <a:t>这种独特的分布式性质使得能够广泛部署</a:t>
            </a:r>
            <a:r>
              <a:rPr lang="en-US" altLang="zh-CN" b="0" i="0" dirty="0">
                <a:effectLst/>
                <a:latin typeface="-apple-system"/>
              </a:rPr>
              <a:t>FL</a:t>
            </a:r>
            <a:r>
              <a:rPr lang="zh-CN" altLang="en-US" b="0" i="0" dirty="0">
                <a:effectLst/>
                <a:latin typeface="-apple-system"/>
              </a:rPr>
              <a:t>，该</a:t>
            </a:r>
            <a:r>
              <a:rPr lang="en-US" altLang="zh-CN" b="0" i="0" dirty="0">
                <a:effectLst/>
                <a:latin typeface="-apple-system"/>
              </a:rPr>
              <a:t>FL</a:t>
            </a:r>
            <a:r>
              <a:rPr lang="zh-CN" altLang="en-US" b="0" i="0" dirty="0">
                <a:effectLst/>
                <a:latin typeface="-apple-system"/>
              </a:rPr>
              <a:t>在敏感的私有数据上训练深度学习模型。</a:t>
            </a:r>
            <a:r>
              <a:rPr lang="en-US" altLang="zh-CN" b="0" i="0" dirty="0">
                <a:effectLst/>
                <a:latin typeface="-apple-system"/>
              </a:rPr>
              <a:t>FL </a:t>
            </a:r>
            <a:r>
              <a:rPr lang="zh-CN" altLang="en-US" b="0" i="0" dirty="0">
                <a:effectLst/>
                <a:latin typeface="-apple-system"/>
              </a:rPr>
              <a:t>因为其安全性可扩展性，离散型这些优点而存在，但</a:t>
            </a:r>
            <a:r>
              <a:rPr lang="en-US" altLang="zh-CN" b="0" i="0" dirty="0">
                <a:effectLst/>
                <a:latin typeface="-apple-system"/>
              </a:rPr>
              <a:t>FL</a:t>
            </a:r>
            <a:r>
              <a:rPr lang="zh-CN" altLang="en-US" b="0" i="0" dirty="0">
                <a:effectLst/>
                <a:latin typeface="-apple-system"/>
              </a:rPr>
              <a:t>的分布式特性在系统性能和数据统计方面又提出了一系列新的挑战。客户端通常是具有有限通信带宽、计算能力和电池寿命的松散连接的移动的设备。与传统的集中式机器学习不同，</a:t>
            </a:r>
            <a:r>
              <a:rPr lang="en-US" altLang="zh-CN" b="0" i="0" dirty="0">
                <a:effectLst/>
                <a:latin typeface="-apple-system"/>
              </a:rPr>
              <a:t>FL</a:t>
            </a:r>
            <a:r>
              <a:rPr lang="zh-CN" altLang="en-US" b="0" i="0" dirty="0">
                <a:effectLst/>
                <a:latin typeface="-apple-system"/>
              </a:rPr>
              <a:t>中每个客户端的数据样本遵循不相同和独立的分布（非</a:t>
            </a:r>
            <a:r>
              <a:rPr lang="en-US" altLang="zh-CN" b="0" i="0" dirty="0">
                <a:effectLst/>
                <a:latin typeface="-apple-system"/>
              </a:rPr>
              <a:t>IID</a:t>
            </a:r>
            <a:r>
              <a:rPr lang="zh-CN" altLang="en-US" b="0" i="0" dirty="0">
                <a:effectLst/>
                <a:latin typeface="-apple-system"/>
              </a:rPr>
              <a:t>），引入了会减慢甚至失败训练的偏差。最近有一些研究提出了通过模型压缩来解决这些挑战、通信频率优化，和客户端选择。然而，现有的研究尚未探讨关键学习期的意义。</a:t>
            </a:r>
            <a:endParaRPr lang="en-US" altLang="zh-CN" b="0" i="0" dirty="0">
              <a:effectLst/>
              <a:latin typeface="-apple-system"/>
            </a:endParaRPr>
          </a:p>
          <a:p>
            <a:pPr algn="just" hangingPunct="0">
              <a:lnSpc>
                <a:spcPct val="130000"/>
              </a:lnSpc>
            </a:pPr>
            <a:r>
              <a:rPr lang="zh-CN" altLang="en-US" b="0" i="0" dirty="0">
                <a:effectLst/>
                <a:latin typeface="-apple-system"/>
              </a:rPr>
              <a:t>纵坐标：</a:t>
            </a:r>
            <a:r>
              <a:rPr lang="en-US" altLang="zh-CN" sz="1200" spc="100" dirty="0">
                <a:latin typeface="Times New Roman" panose="02020603050405020304" pitchFamily="18" charset="0"/>
                <a:ea typeface="思源黑体 CN Normal" panose="020B0400000000000000" pitchFamily="34" charset="-122"/>
                <a:cs typeface="Times New Roman" panose="02020603050405020304" pitchFamily="18" charset="0"/>
              </a:rPr>
              <a:t>Client Id</a:t>
            </a:r>
          </a:p>
          <a:p>
            <a:pPr marL="0" marR="0" lvl="0" indent="0" algn="just" defTabSz="914400" rtl="0" eaLnBrk="1" fontAlgn="auto" latinLnBrk="0" hangingPunct="0">
              <a:lnSpc>
                <a:spcPct val="130000"/>
              </a:lnSpc>
              <a:spcBef>
                <a:spcPts val="0"/>
              </a:spcBef>
              <a:spcAft>
                <a:spcPts val="0"/>
              </a:spcAft>
              <a:buClrTx/>
              <a:buSzTx/>
              <a:buFontTx/>
              <a:buNone/>
              <a:tabLst/>
              <a:defRPr/>
            </a:pPr>
            <a:r>
              <a:rPr lang="zh-CN" altLang="en-US" sz="1200" spc="100" dirty="0">
                <a:latin typeface="Times New Roman" panose="02020603050405020304" pitchFamily="18" charset="0"/>
                <a:ea typeface="思源黑体 CN Normal" panose="020B0400000000000000" pitchFamily="34" charset="-122"/>
                <a:cs typeface="Times New Roman" panose="02020603050405020304" pitchFamily="18" charset="0"/>
              </a:rPr>
              <a:t>横坐标：</a:t>
            </a:r>
            <a:r>
              <a:rPr lang="en-US" altLang="zh-CN" sz="1200" spc="100" dirty="0">
                <a:latin typeface="Times New Roman" panose="02020603050405020304" pitchFamily="18" charset="0"/>
                <a:ea typeface="思源黑体 CN Normal" panose="020B0400000000000000" pitchFamily="34" charset="-122"/>
                <a:cs typeface="Times New Roman" panose="02020603050405020304" pitchFamily="18" charset="0"/>
              </a:rPr>
              <a:t>Number  of samples</a:t>
            </a:r>
            <a:endParaRPr lang="zh-CN" altLang="en-US" sz="1200" spc="1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just" hangingPunct="0">
              <a:lnSpc>
                <a:spcPct val="130000"/>
              </a:lnSpc>
            </a:pPr>
            <a:endParaRPr lang="en-US" altLang="zh-CN" sz="1200" spc="1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just" hangingPunct="0">
              <a:lnSpc>
                <a:spcPct val="130000"/>
              </a:lnSpc>
            </a:pPr>
            <a:endParaRPr lang="zh-CN" altLang="en-US" sz="1200" spc="100" dirty="0">
              <a:latin typeface="Times New Roman" panose="02020603050405020304" pitchFamily="18" charset="0"/>
              <a:ea typeface="思源黑体 CN Normal" panose="020B0400000000000000" pitchFamily="34" charset="-122"/>
              <a:cs typeface="Times New Roman" panose="02020603050405020304" pitchFamily="18" charset="0"/>
            </a:endParaRPr>
          </a:p>
          <a:p>
            <a:pPr marL="0" indent="0">
              <a:buFont typeface="+mj-lt"/>
              <a:buNone/>
            </a:pP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zh-CN" altLang="en-US" b="0" i="0" dirty="0">
                <a:solidFill>
                  <a:srgbClr val="121212"/>
                </a:solidFill>
                <a:effectLst/>
                <a:latin typeface="-apple-system"/>
              </a:rPr>
              <a:t>生物学领域的研究人员已经确定，人类或动物存在关键期的原因是对神经元可塑性窗口的生物化学调控 </a:t>
            </a:r>
            <a:r>
              <a:rPr lang="en-US" altLang="zh-CN" b="0" i="0" dirty="0">
                <a:solidFill>
                  <a:srgbClr val="121212"/>
                </a:solidFill>
                <a:effectLst/>
                <a:latin typeface="-apple-system"/>
              </a:rPr>
              <a:t>2</a:t>
            </a:r>
            <a:r>
              <a:rPr lang="zh-CN" altLang="en-US" b="0" i="0" dirty="0">
                <a:solidFill>
                  <a:srgbClr val="121212"/>
                </a:solidFill>
                <a:effectLst/>
                <a:latin typeface="-apple-system"/>
              </a:rPr>
              <a:t>。从生物学角度来看，关键期（</a:t>
            </a:r>
            <a:r>
              <a:rPr lang="en-US" altLang="zh-CN" b="0" i="0" dirty="0">
                <a:solidFill>
                  <a:srgbClr val="121212"/>
                </a:solidFill>
                <a:effectLst/>
                <a:latin typeface="-apple-system"/>
              </a:rPr>
              <a:t>critical periods</a:t>
            </a:r>
            <a:r>
              <a:rPr lang="zh-CN" altLang="en-US" b="0" i="0" dirty="0">
                <a:solidFill>
                  <a:srgbClr val="121212"/>
                </a:solidFill>
                <a:effectLst/>
                <a:latin typeface="-apple-system"/>
              </a:rPr>
              <a:t>）是指出生后早期发育的时间窗口，在这期间，感知缺陷可能导致永久性的技能损伤。生物学领域的研究人员已经发现并记录了影响一系列物种和系统的关键期，包括小猫的视力、鸟类的歌曲学习等等。对于人类来说，在视觉发育的关键时期，未被矫正的眼睛缺陷（如斜视、白内障）会导致 </a:t>
            </a:r>
            <a:r>
              <a:rPr lang="en-US" altLang="zh-CN" b="0" i="0" dirty="0">
                <a:solidFill>
                  <a:srgbClr val="121212"/>
                </a:solidFill>
                <a:effectLst/>
                <a:latin typeface="-apple-system"/>
              </a:rPr>
              <a:t>1/50 </a:t>
            </a:r>
            <a:r>
              <a:rPr lang="zh-CN" altLang="en-US" b="0" i="0" dirty="0">
                <a:solidFill>
                  <a:srgbClr val="121212"/>
                </a:solidFill>
                <a:effectLst/>
                <a:latin typeface="-apple-system"/>
              </a:rPr>
              <a:t>的成人弱视</a:t>
            </a:r>
            <a:r>
              <a:rPr lang="en-US" altLang="zh-CN" b="0" i="0" dirty="0">
                <a:solidFill>
                  <a:srgbClr val="121212"/>
                </a:solidFill>
                <a:effectLst/>
                <a:latin typeface="-apple-system"/>
              </a:rPr>
              <a:t>.</a:t>
            </a:r>
            <a:r>
              <a:rPr lang="zh-CN" altLang="en-US" b="0" i="0" dirty="0">
                <a:solidFill>
                  <a:srgbClr val="121212"/>
                </a:solidFill>
                <a:effectLst/>
                <a:latin typeface="-apple-system"/>
              </a:rPr>
              <a:t>而文献 </a:t>
            </a:r>
            <a:r>
              <a:rPr lang="en-US" altLang="zh-CN" b="0" i="0" dirty="0">
                <a:solidFill>
                  <a:srgbClr val="121212"/>
                </a:solidFill>
                <a:effectLst/>
                <a:latin typeface="-apple-system"/>
              </a:rPr>
              <a:t>3</a:t>
            </a:r>
            <a:r>
              <a:rPr lang="zh-CN" altLang="en-US" b="0" i="0" dirty="0">
                <a:solidFill>
                  <a:srgbClr val="121212"/>
                </a:solidFill>
                <a:effectLst/>
                <a:latin typeface="-apple-system"/>
              </a:rPr>
              <a:t>中，作者提出了这样一个概念：</a:t>
            </a:r>
            <a:r>
              <a:rPr lang="zh-CN" altLang="en-US" b="1" i="0" dirty="0">
                <a:solidFill>
                  <a:srgbClr val="121212"/>
                </a:solidFill>
                <a:effectLst/>
                <a:latin typeface="-apple-system"/>
              </a:rPr>
              <a:t>对于深度神经网络来说，与动物和人类的学习过程类似，其对于技能的学习过程也存在一个 “关键学习期”。他认为，深度神经网络学习中存在的 “关键期” 可能来自于信息处理，而不是生化现象。</a:t>
            </a:r>
            <a:r>
              <a:rPr lang="zh-CN" altLang="en-US" b="0" i="0" dirty="0">
                <a:solidFill>
                  <a:srgbClr val="121212"/>
                </a:solidFill>
                <a:effectLst/>
                <a:latin typeface="-apple-system"/>
              </a:rPr>
              <a:t>具体是指，在深度神经网络的训练过程中，早期阶段与其它阶段具有不同的 “特点”。</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74151"/>
                </a:solidFill>
                <a:effectLst/>
                <a:latin typeface="Söhne"/>
              </a:rPr>
              <a:t>这三点意味着在联邦学习（</a:t>
            </a:r>
            <a:r>
              <a:rPr lang="en-US" altLang="zh-CN" b="0" i="0" dirty="0">
                <a:solidFill>
                  <a:srgbClr val="374151"/>
                </a:solidFill>
                <a:effectLst/>
                <a:latin typeface="Söhne"/>
              </a:rPr>
              <a:t>FL</a:t>
            </a:r>
            <a:r>
              <a:rPr lang="zh-CN" altLang="en-US" b="0" i="0" dirty="0">
                <a:solidFill>
                  <a:srgbClr val="374151"/>
                </a:solidFill>
                <a:effectLst/>
                <a:latin typeface="Söhne"/>
              </a:rPr>
              <a:t>）中，观察和确定关键学习期存在困难：</a:t>
            </a:r>
          </a:p>
          <a:p>
            <a:pPr algn="l"/>
            <a:r>
              <a:rPr lang="en-US" altLang="zh-CN" b="0" i="0" dirty="0">
                <a:solidFill>
                  <a:srgbClr val="374151"/>
                </a:solidFill>
                <a:effectLst/>
                <a:latin typeface="Söhne"/>
              </a:rPr>
              <a:t>(</a:t>
            </a:r>
            <a:r>
              <a:rPr lang="en-US" altLang="zh-CN" b="0" i="0" dirty="0" err="1">
                <a:solidFill>
                  <a:srgbClr val="374151"/>
                </a:solidFill>
                <a:effectLst/>
                <a:latin typeface="Söhne"/>
              </a:rPr>
              <a:t>i</a:t>
            </a:r>
            <a:r>
              <a:rPr lang="en-US" altLang="zh-CN" b="0" i="0" dirty="0">
                <a:solidFill>
                  <a:srgbClr val="374151"/>
                </a:solidFill>
                <a:effectLst/>
                <a:latin typeface="Söhne"/>
              </a:rPr>
              <a:t>) </a:t>
            </a:r>
            <a:r>
              <a:rPr lang="en-US" altLang="zh-CN" b="1" i="0" dirty="0">
                <a:solidFill>
                  <a:srgbClr val="374151"/>
                </a:solidFill>
                <a:effectLst/>
                <a:latin typeface="Söhne"/>
              </a:rPr>
              <a:t>FL</a:t>
            </a:r>
            <a:r>
              <a:rPr lang="zh-CN" altLang="en-US" b="1" i="0" dirty="0">
                <a:solidFill>
                  <a:srgbClr val="374151"/>
                </a:solidFill>
                <a:effectLst/>
                <a:latin typeface="Söhne"/>
              </a:rPr>
              <a:t>涉及多个深度学习过程，这些过程分布在随机选择的客户端上，每个客户端都有自己的数据。</a:t>
            </a:r>
            <a:r>
              <a:rPr lang="zh-CN" altLang="en-US" b="0" i="0" dirty="0">
                <a:solidFill>
                  <a:srgbClr val="374151"/>
                </a:solidFill>
                <a:effectLst/>
                <a:latin typeface="Söhne"/>
              </a:rPr>
              <a:t> 这意味着训练在多个不同设备上进行，每个设备的数据可能不同，使得全局模型无法直接了解分布在客户端之间的训练数据。</a:t>
            </a:r>
          </a:p>
          <a:p>
            <a:pPr algn="l"/>
            <a:r>
              <a:rPr lang="en-US" altLang="zh-CN" b="0" i="0" dirty="0">
                <a:solidFill>
                  <a:srgbClr val="374151"/>
                </a:solidFill>
                <a:effectLst/>
                <a:latin typeface="Söhne"/>
              </a:rPr>
              <a:t>(ii) </a:t>
            </a:r>
            <a:r>
              <a:rPr lang="zh-CN" altLang="en-US" b="1" i="0" dirty="0">
                <a:solidFill>
                  <a:srgbClr val="374151"/>
                </a:solidFill>
                <a:effectLst/>
                <a:latin typeface="Söhne"/>
              </a:rPr>
              <a:t>由本地模型在中央服务器上聚合的全局模型无法直接获取分布在客户端上的训练数据。</a:t>
            </a:r>
            <a:r>
              <a:rPr lang="zh-CN" altLang="en-US" b="0" i="0" dirty="0">
                <a:solidFill>
                  <a:srgbClr val="374151"/>
                </a:solidFill>
                <a:effectLst/>
                <a:latin typeface="Söhne"/>
              </a:rPr>
              <a:t> 因为数据分散在客户端设备上，中央服务器无法直接访问所有数据，这使得观察全局模型的学习进程变得复杂。</a:t>
            </a:r>
          </a:p>
          <a:p>
            <a:pPr algn="l"/>
            <a:r>
              <a:rPr lang="en-US" altLang="zh-CN" b="0" i="0" dirty="0">
                <a:solidFill>
                  <a:srgbClr val="374151"/>
                </a:solidFill>
                <a:effectLst/>
                <a:latin typeface="Söhne"/>
              </a:rPr>
              <a:t>(iii) </a:t>
            </a:r>
            <a:r>
              <a:rPr lang="en-US" altLang="zh-CN" b="1" i="0" dirty="0">
                <a:solidFill>
                  <a:srgbClr val="374151"/>
                </a:solidFill>
                <a:effectLst/>
                <a:latin typeface="Söhne"/>
              </a:rPr>
              <a:t>FL</a:t>
            </a:r>
            <a:r>
              <a:rPr lang="zh-CN" altLang="en-US" b="1" i="0" dirty="0">
                <a:solidFill>
                  <a:srgbClr val="374151"/>
                </a:solidFill>
                <a:effectLst/>
                <a:latin typeface="Söhne"/>
              </a:rPr>
              <a:t>涉及的超参数（例如选择的客户端数量和数据分布等）远远多于集中式训练，这使得诱导关键学习期变得复杂。</a:t>
            </a:r>
            <a:r>
              <a:rPr lang="zh-CN" altLang="en-US" b="0" i="0" dirty="0">
                <a:solidFill>
                  <a:srgbClr val="374151"/>
                </a:solidFill>
                <a:effectLst/>
                <a:latin typeface="Söhne"/>
              </a:rPr>
              <a:t> 不同的超参数组合可能会影响学习过程，而在</a:t>
            </a:r>
            <a:r>
              <a:rPr lang="en-US" altLang="zh-CN" b="0" i="0" dirty="0">
                <a:solidFill>
                  <a:srgbClr val="374151"/>
                </a:solidFill>
                <a:effectLst/>
                <a:latin typeface="Söhne"/>
              </a:rPr>
              <a:t>FL</a:t>
            </a:r>
            <a:r>
              <a:rPr lang="zh-CN" altLang="en-US" b="0" i="0" dirty="0">
                <a:solidFill>
                  <a:srgbClr val="374151"/>
                </a:solidFill>
                <a:effectLst/>
                <a:latin typeface="Söhne"/>
              </a:rPr>
              <a:t>中，由于超参数的多样性，确定关键学习期变得更加困难。</a:t>
            </a:r>
            <a:endParaRPr lang="en-US" altLang="zh-CN" b="0" i="0" dirty="0">
              <a:solidFill>
                <a:srgbClr val="374151"/>
              </a:solidFill>
              <a:effectLst/>
              <a:latin typeface="Söhne"/>
            </a:endParaRPr>
          </a:p>
          <a:p>
            <a:pPr algn="l"/>
            <a:r>
              <a:rPr lang="zh-CN" altLang="en-US" sz="1200" b="0" i="0" kern="1200" dirty="0">
                <a:solidFill>
                  <a:schemeClr val="tx1"/>
                </a:solidFill>
                <a:effectLst/>
                <a:latin typeface="+mn-lt"/>
                <a:ea typeface="+mn-ea"/>
                <a:cs typeface="+mn-cs"/>
              </a:rPr>
              <a:t>为了克服这些挑战，研究人员需要采用复杂的算法和技术，以便在分布式、异质性和动态性的数据环境中准确地识别关键学习期。</a:t>
            </a:r>
            <a:endParaRPr lang="zh-CN" altLang="en-US" b="0" i="0" dirty="0">
              <a:solidFill>
                <a:srgbClr val="374151"/>
              </a:solidFill>
              <a:effectLst/>
              <a:latin typeface="Söhne"/>
            </a:endParaRPr>
          </a:p>
          <a:p>
            <a:pPr marL="0" indent="0">
              <a:buFont typeface="+mj-lt"/>
              <a:buNone/>
            </a:pP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mj-lt"/>
              <a:buNone/>
            </a:pPr>
            <a:r>
              <a:rPr lang="en-US" altLang="zh-CN" dirty="0"/>
              <a:t>10/10</a:t>
            </a:r>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8E2A5AA-0ADE-4A24-8106-207C03497465}" type="datetime1">
              <a:rPr lang="zh-CN" altLang="en-US" smtClean="0"/>
              <a:t>2024/3/14</a:t>
            </a:fld>
            <a:endParaRPr lang="zh-CN" altLang="en-US"/>
          </a:p>
        </p:txBody>
      </p:sp>
      <p:sp>
        <p:nvSpPr>
          <p:cNvPr id="5" name="页脚占位符 4"/>
          <p:cNvSpPr>
            <a:spLocks noGrp="1"/>
          </p:cNvSpPr>
          <p:nvPr>
            <p:ph type="ftr" sz="quarter" idx="11"/>
          </p:nvPr>
        </p:nvSpPr>
        <p:spPr/>
        <p:txBody>
          <a:bodyPr/>
          <a:lstStyle/>
          <a:p>
            <a:r>
              <a:rPr lang="zh-CN" altLang="en-US"/>
              <a:t>西安电子科技大学</a:t>
            </a:r>
          </a:p>
        </p:txBody>
      </p:sp>
      <p:sp>
        <p:nvSpPr>
          <p:cNvPr id="6" name="灯片编号占位符 5"/>
          <p:cNvSpPr>
            <a:spLocks noGrp="1"/>
          </p:cNvSpPr>
          <p:nvPr>
            <p:ph type="sldNum" sz="quarter" idx="12"/>
          </p:nvPr>
        </p:nvSpPr>
        <p:spPr/>
        <p:txBody>
          <a:bodyPr/>
          <a:lstStyle/>
          <a:p>
            <a:fld id="{33B9A5AF-BDD6-4E14-989F-CF034C94E4C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截图">
    <p:spTree>
      <p:nvGrpSpPr>
        <p:cNvPr id="1" name=""/>
        <p:cNvGrpSpPr/>
        <p:nvPr/>
      </p:nvGrpSpPr>
      <p:grpSpPr>
        <a:xfrm>
          <a:off x="0" y="0"/>
          <a:ext cx="0" cy="0"/>
          <a:chOff x="0" y="0"/>
          <a:chExt cx="0" cy="0"/>
        </a:xfrm>
      </p:grpSpPr>
      <p:sp>
        <p:nvSpPr>
          <p:cNvPr id="29" name="矩形 28"/>
          <p:cNvSpPr/>
          <p:nvPr userDrawn="1"/>
        </p:nvSpPr>
        <p:spPr>
          <a:xfrm>
            <a:off x="0" y="2438400"/>
            <a:ext cx="12192000" cy="2651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40640" y="1227371"/>
            <a:ext cx="6553200" cy="5189304"/>
          </a:xfrm>
          <a:prstGeom prst="rect">
            <a:avLst/>
          </a:prstGeom>
        </p:spPr>
      </p:pic>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2024/3/14</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26" name="图片占位符 25"/>
          <p:cNvSpPr>
            <a:spLocks noGrp="1"/>
          </p:cNvSpPr>
          <p:nvPr>
            <p:ph type="pic" sz="quarter" idx="15"/>
          </p:nvPr>
        </p:nvSpPr>
        <p:spPr>
          <a:xfrm>
            <a:off x="4094003" y="1461107"/>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27" name="图片占位符 26"/>
          <p:cNvSpPr>
            <a:spLocks noGrp="1"/>
          </p:cNvSpPr>
          <p:nvPr>
            <p:ph type="pic" sz="quarter" idx="16"/>
          </p:nvPr>
        </p:nvSpPr>
        <p:spPr>
          <a:xfrm>
            <a:off x="1360455" y="1471267"/>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28" name="图片占位符 27"/>
          <p:cNvSpPr>
            <a:spLocks noGrp="1"/>
          </p:cNvSpPr>
          <p:nvPr>
            <p:ph type="pic" sz="quarter" idx="17"/>
          </p:nvPr>
        </p:nvSpPr>
        <p:spPr>
          <a:xfrm>
            <a:off x="-1403065" y="1466132"/>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14" name="文本框 13"/>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solidFill>
                  <a:srgbClr val="FFF2CC"/>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2024/3/14</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多项图文">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solidFill>
                  <a:srgbClr val="FFF2CC"/>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2024/3/14</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9" name="图片占位符 8"/>
          <p:cNvSpPr>
            <a:spLocks noGrp="1"/>
          </p:cNvSpPr>
          <p:nvPr>
            <p:ph type="pic" sz="quarter" idx="14"/>
          </p:nvPr>
        </p:nvSpPr>
        <p:spPr>
          <a:xfrm>
            <a:off x="565422" y="1473200"/>
            <a:ext cx="1919287" cy="1350963"/>
          </a:xfrm>
        </p:spPr>
        <p:txBody>
          <a:bodyPr/>
          <a:lstStyle/>
          <a:p>
            <a:endParaRPr lang="zh-CN" altLang="en-US"/>
          </a:p>
        </p:txBody>
      </p:sp>
      <p:sp>
        <p:nvSpPr>
          <p:cNvPr id="14" name="图片占位符 8"/>
          <p:cNvSpPr>
            <a:spLocks noGrp="1"/>
          </p:cNvSpPr>
          <p:nvPr>
            <p:ph type="pic" sz="quarter" idx="15"/>
          </p:nvPr>
        </p:nvSpPr>
        <p:spPr>
          <a:xfrm>
            <a:off x="2591276" y="1473200"/>
            <a:ext cx="1919287" cy="1350963"/>
          </a:xfrm>
        </p:spPr>
        <p:txBody>
          <a:bodyPr/>
          <a:lstStyle/>
          <a:p>
            <a:endParaRPr lang="zh-CN" altLang="en-US"/>
          </a:p>
        </p:txBody>
      </p:sp>
      <p:sp>
        <p:nvSpPr>
          <p:cNvPr id="15" name="图片占位符 8"/>
          <p:cNvSpPr>
            <a:spLocks noGrp="1"/>
          </p:cNvSpPr>
          <p:nvPr>
            <p:ph type="pic" sz="quarter" idx="16"/>
          </p:nvPr>
        </p:nvSpPr>
        <p:spPr>
          <a:xfrm>
            <a:off x="565422" y="2916554"/>
            <a:ext cx="1919287" cy="1350963"/>
          </a:xfrm>
        </p:spPr>
        <p:txBody>
          <a:bodyPr/>
          <a:lstStyle/>
          <a:p>
            <a:endParaRPr lang="zh-CN" altLang="en-US"/>
          </a:p>
        </p:txBody>
      </p:sp>
      <p:sp>
        <p:nvSpPr>
          <p:cNvPr id="16" name="图片占位符 8"/>
          <p:cNvSpPr>
            <a:spLocks noGrp="1"/>
          </p:cNvSpPr>
          <p:nvPr>
            <p:ph type="pic" sz="quarter" idx="17"/>
          </p:nvPr>
        </p:nvSpPr>
        <p:spPr>
          <a:xfrm>
            <a:off x="2591276" y="2916554"/>
            <a:ext cx="1919287" cy="1350963"/>
          </a:xfrm>
        </p:spPr>
        <p:txBody>
          <a:bodyPr/>
          <a:lstStyle/>
          <a:p>
            <a:endParaRPr lang="zh-CN" altLang="en-US"/>
          </a:p>
        </p:txBody>
      </p:sp>
      <p:sp>
        <p:nvSpPr>
          <p:cNvPr id="18" name="图片占位符 8"/>
          <p:cNvSpPr>
            <a:spLocks noGrp="1"/>
          </p:cNvSpPr>
          <p:nvPr>
            <p:ph type="pic" sz="quarter" idx="18"/>
          </p:nvPr>
        </p:nvSpPr>
        <p:spPr>
          <a:xfrm>
            <a:off x="565422" y="4359908"/>
            <a:ext cx="1919287" cy="1350963"/>
          </a:xfrm>
        </p:spPr>
        <p:txBody>
          <a:bodyPr/>
          <a:lstStyle/>
          <a:p>
            <a:endParaRPr lang="zh-CN" altLang="en-US"/>
          </a:p>
        </p:txBody>
      </p:sp>
      <p:sp>
        <p:nvSpPr>
          <p:cNvPr id="19" name="图片占位符 8"/>
          <p:cNvSpPr>
            <a:spLocks noGrp="1"/>
          </p:cNvSpPr>
          <p:nvPr>
            <p:ph type="pic" sz="quarter" idx="19"/>
          </p:nvPr>
        </p:nvSpPr>
        <p:spPr>
          <a:xfrm>
            <a:off x="2591276" y="4359908"/>
            <a:ext cx="1919287" cy="1350963"/>
          </a:xfrm>
        </p:spPr>
        <p:txBody>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网页">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solidFill>
                  <a:srgbClr val="FFF2CC"/>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2024/3/14</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pic>
        <p:nvPicPr>
          <p:cNvPr id="14" name="图片 1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284480" y="1171575"/>
            <a:ext cx="6255849" cy="4558665"/>
          </a:xfrm>
          <a:prstGeom prst="rect">
            <a:avLst/>
          </a:prstGeom>
        </p:spPr>
      </p:pic>
      <p:sp>
        <p:nvSpPr>
          <p:cNvPr id="9" name="图片占位符 8"/>
          <p:cNvSpPr>
            <a:spLocks noGrp="1"/>
          </p:cNvSpPr>
          <p:nvPr>
            <p:ph type="pic" sz="quarter" idx="14"/>
          </p:nvPr>
        </p:nvSpPr>
        <p:spPr>
          <a:xfrm>
            <a:off x="1335088" y="1554163"/>
            <a:ext cx="4297362" cy="2851150"/>
          </a:xfrm>
        </p:spPr>
        <p:txBody>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章节标题">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userDrawn="1"/>
        </p:nvSpPr>
        <p:spPr>
          <a:xfrm>
            <a:off x="587375" y="6030223"/>
            <a:ext cx="1444197" cy="386452"/>
          </a:xfrm>
          <a:prstGeom prst="rect">
            <a:avLst/>
          </a:prstGeom>
          <a:noFill/>
        </p:spPr>
        <p:txBody>
          <a:bodyPr wrap="square" rtlCol="0">
            <a:spAutoFit/>
          </a:bodyPr>
          <a:lstStyle/>
          <a:p>
            <a:pPr algn="just" hangingPunct="0">
              <a:lnSpc>
                <a:spcPct val="130000"/>
              </a:lnSpc>
            </a:pPr>
            <a:r>
              <a:rPr lang="zh-CN" altLang="en-US" sz="1600" spc="100" dirty="0">
                <a:solidFill>
                  <a:schemeClr val="accent1"/>
                </a:solidFill>
                <a:latin typeface="思源黑体 CN Normal" panose="020B0400000000000000" pitchFamily="34" charset="-122"/>
                <a:ea typeface="思源黑体 CN Normal" panose="020B0400000000000000" pitchFamily="34" charset="-122"/>
              </a:rPr>
              <a:t>▶▶▶</a:t>
            </a:r>
          </a:p>
        </p:txBody>
      </p:sp>
      <p:sp>
        <p:nvSpPr>
          <p:cNvPr id="7" name="椭圆 6"/>
          <p:cNvSpPr/>
          <p:nvPr userDrawn="1"/>
        </p:nvSpPr>
        <p:spPr>
          <a:xfrm>
            <a:off x="7421356" y="-2690075"/>
            <a:ext cx="12420862" cy="12420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椭圆 7"/>
          <p:cNvSpPr/>
          <p:nvPr userDrawn="1"/>
        </p:nvSpPr>
        <p:spPr>
          <a:xfrm>
            <a:off x="7634978" y="-2781431"/>
            <a:ext cx="12420862" cy="12420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p:cNvSpPr txBox="1"/>
          <p:nvPr userDrawn="1"/>
        </p:nvSpPr>
        <p:spPr>
          <a:xfrm>
            <a:off x="8534112" y="922705"/>
            <a:ext cx="3814482"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厚德 求真 励学 笃行</a:t>
            </a:r>
          </a:p>
        </p:txBody>
      </p:sp>
      <p:sp>
        <p:nvSpPr>
          <p:cNvPr id="12" name="文本框 11"/>
          <p:cNvSpPr txBox="1"/>
          <p:nvPr userDrawn="1"/>
        </p:nvSpPr>
        <p:spPr>
          <a:xfrm>
            <a:off x="8174732" y="1718517"/>
            <a:ext cx="1736243"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西军电</a:t>
            </a:r>
          </a:p>
        </p:txBody>
      </p:sp>
      <p:sp>
        <p:nvSpPr>
          <p:cNvPr id="13" name="文本框 12"/>
          <p:cNvSpPr txBox="1"/>
          <p:nvPr userDrawn="1"/>
        </p:nvSpPr>
        <p:spPr>
          <a:xfrm>
            <a:off x="8359629" y="4756895"/>
            <a:ext cx="3685888" cy="537648"/>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4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勤奋 求实 创新</a:t>
            </a:r>
          </a:p>
        </p:txBody>
      </p:sp>
      <p:sp>
        <p:nvSpPr>
          <p:cNvPr id="14" name="文本框 13"/>
          <p:cNvSpPr txBox="1"/>
          <p:nvPr userDrawn="1"/>
        </p:nvSpPr>
        <p:spPr>
          <a:xfrm>
            <a:off x="9046317" y="5895921"/>
            <a:ext cx="2888781"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和谐 包容 进取</a:t>
            </a:r>
          </a:p>
        </p:txBody>
      </p:sp>
      <p:sp>
        <p:nvSpPr>
          <p:cNvPr id="15" name="文本框 14"/>
          <p:cNvSpPr txBox="1"/>
          <p:nvPr userDrawn="1"/>
        </p:nvSpPr>
        <p:spPr>
          <a:xfrm>
            <a:off x="7969018" y="3520356"/>
            <a:ext cx="2504461"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崇尚学术 追求卓越</a:t>
            </a:r>
          </a:p>
        </p:txBody>
      </p:sp>
      <p:sp>
        <p:nvSpPr>
          <p:cNvPr id="16" name="文本框 15"/>
          <p:cNvSpPr txBox="1"/>
          <p:nvPr userDrawn="1"/>
        </p:nvSpPr>
        <p:spPr>
          <a:xfrm>
            <a:off x="10507665" y="3034206"/>
            <a:ext cx="1488534" cy="86357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艰苦奋斗</a:t>
            </a:r>
            <a:endParaRPr kumimoji="0" lang="en-US" altLang="zh-CN"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endParaRPr>
          </a:p>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自强不息</a:t>
            </a:r>
          </a:p>
        </p:txBody>
      </p:sp>
      <p:sp>
        <p:nvSpPr>
          <p:cNvPr id="17" name="文本框 16"/>
          <p:cNvSpPr txBox="1"/>
          <p:nvPr userDrawn="1"/>
        </p:nvSpPr>
        <p:spPr>
          <a:xfrm>
            <a:off x="10003049" y="1992254"/>
            <a:ext cx="2086209"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求真务实 爱国为民</a:t>
            </a:r>
          </a:p>
        </p:txBody>
      </p:sp>
      <p:sp>
        <p:nvSpPr>
          <p:cNvPr id="18" name="文本框 17"/>
          <p:cNvSpPr txBox="1"/>
          <p:nvPr userDrawn="1"/>
        </p:nvSpPr>
        <p:spPr>
          <a:xfrm>
            <a:off x="8068030" y="3964348"/>
            <a:ext cx="3685889"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半部电台起家</a:t>
            </a:r>
          </a:p>
        </p:txBody>
      </p:sp>
      <p:sp>
        <p:nvSpPr>
          <p:cNvPr id="19" name="文本框 18"/>
          <p:cNvSpPr txBox="1"/>
          <p:nvPr userDrawn="1"/>
        </p:nvSpPr>
        <p:spPr>
          <a:xfrm>
            <a:off x="8874476" y="507887"/>
            <a:ext cx="1553430"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传承红色基因</a:t>
            </a:r>
          </a:p>
        </p:txBody>
      </p:sp>
      <p:sp>
        <p:nvSpPr>
          <p:cNvPr id="20" name="文本框 19"/>
          <p:cNvSpPr txBox="1"/>
          <p:nvPr userDrawn="1"/>
        </p:nvSpPr>
        <p:spPr>
          <a:xfrm>
            <a:off x="8567952" y="1485863"/>
            <a:ext cx="3367146"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西北电讯工程学院</a:t>
            </a:r>
          </a:p>
        </p:txBody>
      </p:sp>
      <p:sp>
        <p:nvSpPr>
          <p:cNvPr id="21" name="文本框 20"/>
          <p:cNvSpPr txBox="1"/>
          <p:nvPr userDrawn="1"/>
        </p:nvSpPr>
        <p:spPr>
          <a:xfrm>
            <a:off x="7969018" y="2897465"/>
            <a:ext cx="2358323"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长征路上办学</a:t>
            </a:r>
          </a:p>
        </p:txBody>
      </p:sp>
      <p:sp>
        <p:nvSpPr>
          <p:cNvPr id="22" name="文本框 21"/>
          <p:cNvSpPr txBox="1"/>
          <p:nvPr userDrawn="1"/>
        </p:nvSpPr>
        <p:spPr>
          <a:xfrm>
            <a:off x="7969019" y="2429744"/>
            <a:ext cx="402718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雷达信号处理国家重点实验室</a:t>
            </a:r>
          </a:p>
        </p:txBody>
      </p:sp>
      <p:sp>
        <p:nvSpPr>
          <p:cNvPr id="23" name="文本框 22"/>
          <p:cNvSpPr txBox="1"/>
          <p:nvPr userDrawn="1"/>
        </p:nvSpPr>
        <p:spPr>
          <a:xfrm>
            <a:off x="10417963" y="489324"/>
            <a:ext cx="183631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与共和国同行</a:t>
            </a:r>
          </a:p>
        </p:txBody>
      </p:sp>
      <p:sp>
        <p:nvSpPr>
          <p:cNvPr id="24" name="文本框 23"/>
          <p:cNvSpPr txBox="1"/>
          <p:nvPr userDrawn="1"/>
        </p:nvSpPr>
        <p:spPr>
          <a:xfrm>
            <a:off x="8627939" y="5247495"/>
            <a:ext cx="3417578"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青春告白祖国</a:t>
            </a:r>
          </a:p>
        </p:txBody>
      </p:sp>
      <p:sp>
        <p:nvSpPr>
          <p:cNvPr id="26" name="文本框 25"/>
          <p:cNvSpPr txBox="1"/>
          <p:nvPr userDrawn="1"/>
        </p:nvSpPr>
        <p:spPr>
          <a:xfrm>
            <a:off x="640991" y="381570"/>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p:cNvSpPr/>
          <p:nvPr userDrawn="1"/>
        </p:nvSpPr>
        <p:spPr>
          <a:xfrm>
            <a:off x="-6397120" y="-2781431"/>
            <a:ext cx="12420862" cy="12420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userDrawn="1"/>
        </p:nvSpPr>
        <p:spPr>
          <a:xfrm>
            <a:off x="-6576322" y="-2782222"/>
            <a:ext cx="12420862" cy="12420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userDrawn="1"/>
        </p:nvSpPr>
        <p:spPr>
          <a:xfrm>
            <a:off x="669346" y="1003900"/>
            <a:ext cx="3814482"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厚德 求真 励学 笃行</a:t>
            </a:r>
          </a:p>
        </p:txBody>
      </p:sp>
      <p:sp>
        <p:nvSpPr>
          <p:cNvPr id="10" name="文本框 9"/>
          <p:cNvSpPr txBox="1"/>
          <p:nvPr userDrawn="1"/>
        </p:nvSpPr>
        <p:spPr>
          <a:xfrm>
            <a:off x="669346" y="1799712"/>
            <a:ext cx="1736243"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西军电</a:t>
            </a:r>
          </a:p>
        </p:txBody>
      </p:sp>
      <p:sp>
        <p:nvSpPr>
          <p:cNvPr id="11" name="文本框 10"/>
          <p:cNvSpPr txBox="1"/>
          <p:nvPr userDrawn="1"/>
        </p:nvSpPr>
        <p:spPr>
          <a:xfrm>
            <a:off x="669346" y="4838090"/>
            <a:ext cx="3953454" cy="537648"/>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4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勤奋 求实 创新</a:t>
            </a:r>
          </a:p>
        </p:txBody>
      </p:sp>
      <p:sp>
        <p:nvSpPr>
          <p:cNvPr id="12" name="文本框 11"/>
          <p:cNvSpPr txBox="1"/>
          <p:nvPr userDrawn="1"/>
        </p:nvSpPr>
        <p:spPr>
          <a:xfrm>
            <a:off x="669346" y="5977116"/>
            <a:ext cx="3343854"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和谐 包容 进取</a:t>
            </a:r>
          </a:p>
        </p:txBody>
      </p:sp>
      <p:sp>
        <p:nvSpPr>
          <p:cNvPr id="13" name="文本框 12"/>
          <p:cNvSpPr txBox="1"/>
          <p:nvPr userDrawn="1"/>
        </p:nvSpPr>
        <p:spPr>
          <a:xfrm>
            <a:off x="2443223" y="3627629"/>
            <a:ext cx="2504461"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崇尚学术 追求卓越</a:t>
            </a:r>
          </a:p>
        </p:txBody>
      </p:sp>
      <p:sp>
        <p:nvSpPr>
          <p:cNvPr id="14" name="文本框 13"/>
          <p:cNvSpPr txBox="1"/>
          <p:nvPr userDrawn="1"/>
        </p:nvSpPr>
        <p:spPr>
          <a:xfrm>
            <a:off x="701794" y="3163710"/>
            <a:ext cx="1488534" cy="86357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艰苦奋斗</a:t>
            </a:r>
            <a:endParaRPr kumimoji="0" lang="en-US" altLang="zh-CN"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endParaRPr>
          </a:p>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自强不息</a:t>
            </a:r>
          </a:p>
        </p:txBody>
      </p:sp>
      <p:sp>
        <p:nvSpPr>
          <p:cNvPr id="15" name="文本框 14"/>
          <p:cNvSpPr txBox="1"/>
          <p:nvPr userDrawn="1"/>
        </p:nvSpPr>
        <p:spPr>
          <a:xfrm>
            <a:off x="2527392" y="2033993"/>
            <a:ext cx="2464352"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求真务实 爱国为民</a:t>
            </a:r>
          </a:p>
        </p:txBody>
      </p:sp>
      <p:sp>
        <p:nvSpPr>
          <p:cNvPr id="16" name="文本框 15"/>
          <p:cNvSpPr txBox="1"/>
          <p:nvPr userDrawn="1"/>
        </p:nvSpPr>
        <p:spPr>
          <a:xfrm>
            <a:off x="669346" y="4045543"/>
            <a:ext cx="4278338"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半部电台起家</a:t>
            </a:r>
          </a:p>
        </p:txBody>
      </p:sp>
      <p:sp>
        <p:nvSpPr>
          <p:cNvPr id="17" name="文本框 16"/>
          <p:cNvSpPr txBox="1"/>
          <p:nvPr userDrawn="1"/>
        </p:nvSpPr>
        <p:spPr>
          <a:xfrm>
            <a:off x="669346" y="589082"/>
            <a:ext cx="1553430"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传承红色基因</a:t>
            </a:r>
          </a:p>
        </p:txBody>
      </p:sp>
      <p:sp>
        <p:nvSpPr>
          <p:cNvPr id="18" name="文本框 17"/>
          <p:cNvSpPr txBox="1"/>
          <p:nvPr userDrawn="1"/>
        </p:nvSpPr>
        <p:spPr>
          <a:xfrm>
            <a:off x="822960" y="1541698"/>
            <a:ext cx="3925334"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西北电讯工程学院</a:t>
            </a:r>
          </a:p>
        </p:txBody>
      </p:sp>
      <p:sp>
        <p:nvSpPr>
          <p:cNvPr id="19" name="文本框 18"/>
          <p:cNvSpPr txBox="1"/>
          <p:nvPr userDrawn="1"/>
        </p:nvSpPr>
        <p:spPr>
          <a:xfrm>
            <a:off x="2633421" y="2965222"/>
            <a:ext cx="2358323"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长征路上办学</a:t>
            </a:r>
          </a:p>
        </p:txBody>
      </p:sp>
      <p:sp>
        <p:nvSpPr>
          <p:cNvPr id="20" name="文本框 19"/>
          <p:cNvSpPr txBox="1"/>
          <p:nvPr userDrawn="1"/>
        </p:nvSpPr>
        <p:spPr>
          <a:xfrm>
            <a:off x="669346" y="2510939"/>
            <a:ext cx="4535114"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雷达信号处理国家重点实验室</a:t>
            </a:r>
          </a:p>
        </p:txBody>
      </p:sp>
      <p:sp>
        <p:nvSpPr>
          <p:cNvPr id="21" name="文本框 20"/>
          <p:cNvSpPr txBox="1"/>
          <p:nvPr userDrawn="1"/>
        </p:nvSpPr>
        <p:spPr>
          <a:xfrm>
            <a:off x="2443223" y="570519"/>
            <a:ext cx="183631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与共和国同行</a:t>
            </a:r>
          </a:p>
        </p:txBody>
      </p:sp>
      <p:sp>
        <p:nvSpPr>
          <p:cNvPr id="22" name="文本框 21"/>
          <p:cNvSpPr txBox="1"/>
          <p:nvPr userDrawn="1"/>
        </p:nvSpPr>
        <p:spPr>
          <a:xfrm>
            <a:off x="669345" y="5328690"/>
            <a:ext cx="3610187"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青春告白祖国</a:t>
            </a:r>
          </a:p>
        </p:txBody>
      </p:sp>
      <p:sp>
        <p:nvSpPr>
          <p:cNvPr id="23" name="文本框 22"/>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横向导航栏">
    <p:spTree>
      <p:nvGrpSpPr>
        <p:cNvPr id="1" name=""/>
        <p:cNvGrpSpPr/>
        <p:nvPr/>
      </p:nvGrpSpPr>
      <p:grpSpPr>
        <a:xfrm>
          <a:off x="0" y="0"/>
          <a:ext cx="0" cy="0"/>
          <a:chOff x="0" y="0"/>
          <a:chExt cx="0" cy="0"/>
        </a:xfrm>
      </p:grpSpPr>
      <p:sp>
        <p:nvSpPr>
          <p:cNvPr id="2" name="标题 1"/>
          <p:cNvSpPr>
            <a:spLocks noGrp="1"/>
          </p:cNvSpPr>
          <p:nvPr>
            <p:ph type="title"/>
          </p:nvPr>
        </p:nvSpPr>
        <p:spPr>
          <a:xfrm>
            <a:off x="642710" y="1113896"/>
            <a:ext cx="10515600" cy="516968"/>
          </a:xfrm>
        </p:spPr>
        <p:txBody>
          <a:bodyPr>
            <a:normAutofit/>
          </a:bodyPr>
          <a:lstStyle>
            <a:lvl1pPr marL="457200" indent="-457200">
              <a:buFont typeface="Wingdings" panose="05000000000000000000" pitchFamily="2" charset="2"/>
              <a:buChar char="u"/>
              <a:defRPr sz="2800">
                <a:solidFill>
                  <a:schemeClr val="tx1">
                    <a:lumMod val="85000"/>
                    <a:lumOff val="15000"/>
                  </a:schemeClr>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F548A5D5-F967-4973-BC3E-B6E1F1E79406}" type="datetime1">
              <a:rPr lang="zh-CN" altLang="en-US" smtClean="0"/>
              <a:t>2024/3/14</a:t>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t>‹#›</a:t>
            </a:fld>
            <a:endParaRPr lang="zh-CN" altLang="en-US"/>
          </a:p>
        </p:txBody>
      </p:sp>
      <p:sp>
        <p:nvSpPr>
          <p:cNvPr id="6" name="文本占位符 17"/>
          <p:cNvSpPr>
            <a:spLocks noGrp="1"/>
          </p:cNvSpPr>
          <p:nvPr>
            <p:ph type="body" sz="quarter" idx="14"/>
          </p:nvPr>
        </p:nvSpPr>
        <p:spPr>
          <a:xfrm>
            <a:off x="-1" y="136526"/>
            <a:ext cx="3071814" cy="598310"/>
          </a:xfrm>
          <a:solidFill>
            <a:schemeClr val="accent1"/>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1" name="文本占位符 17"/>
          <p:cNvSpPr>
            <a:spLocks noGrp="1"/>
          </p:cNvSpPr>
          <p:nvPr>
            <p:ph type="body" sz="quarter" idx="15"/>
          </p:nvPr>
        </p:nvSpPr>
        <p:spPr>
          <a:xfrm>
            <a:off x="3071812" y="136525"/>
            <a:ext cx="3024187" cy="598310"/>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2" name="文本占位符 17"/>
          <p:cNvSpPr>
            <a:spLocks noGrp="1"/>
          </p:cNvSpPr>
          <p:nvPr>
            <p:ph type="body" sz="quarter" idx="16"/>
          </p:nvPr>
        </p:nvSpPr>
        <p:spPr>
          <a:xfrm>
            <a:off x="6095999" y="136525"/>
            <a:ext cx="3024187" cy="598310"/>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3" name="文本占位符 17"/>
          <p:cNvSpPr>
            <a:spLocks noGrp="1"/>
          </p:cNvSpPr>
          <p:nvPr>
            <p:ph type="body" sz="quarter" idx="17"/>
          </p:nvPr>
        </p:nvSpPr>
        <p:spPr>
          <a:xfrm>
            <a:off x="9120185" y="136525"/>
            <a:ext cx="3071815" cy="598310"/>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纵向导航栏">
    <p:spTree>
      <p:nvGrpSpPr>
        <p:cNvPr id="1" name=""/>
        <p:cNvGrpSpPr/>
        <p:nvPr/>
      </p:nvGrpSpPr>
      <p:grpSpPr>
        <a:xfrm>
          <a:off x="0" y="0"/>
          <a:ext cx="0" cy="0"/>
          <a:chOff x="0" y="0"/>
          <a:chExt cx="0" cy="0"/>
        </a:xfrm>
      </p:grpSpPr>
      <p:sp>
        <p:nvSpPr>
          <p:cNvPr id="2" name="标题 1"/>
          <p:cNvSpPr>
            <a:spLocks noGrp="1"/>
          </p:cNvSpPr>
          <p:nvPr>
            <p:ph type="title"/>
          </p:nvPr>
        </p:nvSpPr>
        <p:spPr>
          <a:xfrm>
            <a:off x="1828800" y="495301"/>
            <a:ext cx="8364310" cy="516968"/>
          </a:xfrm>
        </p:spPr>
        <p:txBody>
          <a:bodyPr>
            <a:normAutofit/>
          </a:bodyPr>
          <a:lstStyle>
            <a:lvl1pPr>
              <a:defRPr sz="2800">
                <a:solidFill>
                  <a:schemeClr val="tx1">
                    <a:lumMod val="85000"/>
                    <a:lumOff val="15000"/>
                  </a:schemeClr>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a:xfrm>
            <a:off x="1460500" y="6362699"/>
            <a:ext cx="2743200" cy="365125"/>
          </a:xfrm>
        </p:spPr>
        <p:txBody>
          <a:bodyPr/>
          <a:lstStyle/>
          <a:p>
            <a:fld id="{F548A5D5-F967-4973-BC3E-B6E1F1E79406}" type="datetime1">
              <a:rPr lang="zh-CN" altLang="en-US" smtClean="0"/>
              <a:t>2024/3/14</a:t>
            </a:fld>
            <a:endParaRPr lang="zh-CN" altLang="en-US" dirty="0"/>
          </a:p>
        </p:txBody>
      </p:sp>
      <p:sp>
        <p:nvSpPr>
          <p:cNvPr id="4" name="页脚占位符 3"/>
          <p:cNvSpPr>
            <a:spLocks noGrp="1"/>
          </p:cNvSpPr>
          <p:nvPr>
            <p:ph type="ftr" sz="quarter" idx="11"/>
          </p:nvPr>
        </p:nvSpPr>
        <p:spPr>
          <a:xfrm>
            <a:off x="4864102" y="6362699"/>
            <a:ext cx="3124200" cy="365124"/>
          </a:xfrm>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a:xfrm>
            <a:off x="8648704" y="6362698"/>
            <a:ext cx="2743200" cy="365125"/>
          </a:xfrm>
        </p:spPr>
        <p:txBody>
          <a:bodyPr/>
          <a:lstStyle/>
          <a:p>
            <a:fld id="{33B9A5AF-BDD6-4E14-989F-CF034C94E4CA}" type="slidenum">
              <a:rPr lang="zh-CN" altLang="en-US" smtClean="0"/>
              <a:t>‹#›</a:t>
            </a:fld>
            <a:endParaRPr lang="zh-CN" altLang="en-US"/>
          </a:p>
        </p:txBody>
      </p:sp>
      <p:cxnSp>
        <p:nvCxnSpPr>
          <p:cNvPr id="16" name="直接连接符 15"/>
          <p:cNvCxnSpPr/>
          <p:nvPr userDrawn="1"/>
        </p:nvCxnSpPr>
        <p:spPr>
          <a:xfrm>
            <a:off x="1828800" y="1084462"/>
            <a:ext cx="59563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文本占位符 17"/>
          <p:cNvSpPr>
            <a:spLocks noGrp="1"/>
          </p:cNvSpPr>
          <p:nvPr>
            <p:ph type="body" sz="quarter" idx="14"/>
          </p:nvPr>
        </p:nvSpPr>
        <p:spPr>
          <a:xfrm>
            <a:off x="0" y="11151"/>
            <a:ext cx="1244600" cy="1722438"/>
          </a:xfrm>
          <a:solidFill>
            <a:schemeClr val="accent1"/>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9" name="文本占位符 17"/>
          <p:cNvSpPr>
            <a:spLocks noGrp="1"/>
          </p:cNvSpPr>
          <p:nvPr>
            <p:ph type="body" sz="quarter" idx="15"/>
          </p:nvPr>
        </p:nvSpPr>
        <p:spPr>
          <a:xfrm>
            <a:off x="0" y="1721005"/>
            <a:ext cx="1244600" cy="1722438"/>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24" name="文本占位符 17"/>
          <p:cNvSpPr>
            <a:spLocks noGrp="1"/>
          </p:cNvSpPr>
          <p:nvPr>
            <p:ph type="body" sz="quarter" idx="16"/>
          </p:nvPr>
        </p:nvSpPr>
        <p:spPr>
          <a:xfrm>
            <a:off x="0" y="3443443"/>
            <a:ext cx="1244600" cy="1722438"/>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25" name="文本占位符 17"/>
          <p:cNvSpPr>
            <a:spLocks noGrp="1"/>
          </p:cNvSpPr>
          <p:nvPr>
            <p:ph type="body" sz="quarter" idx="17"/>
          </p:nvPr>
        </p:nvSpPr>
        <p:spPr>
          <a:xfrm>
            <a:off x="0" y="5165881"/>
            <a:ext cx="1244600" cy="1722438"/>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548A5D5-F967-4973-BC3E-B6E1F1E79406}" type="datetime1">
              <a:rPr lang="zh-CN" altLang="en-US" smtClean="0"/>
              <a:t>2024/3/14</a:t>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tx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2024/3/14</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单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2024/3/14</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4" name="矩形 13"/>
          <p:cNvSpPr/>
          <p:nvPr userDrawn="1"/>
        </p:nvSpPr>
        <p:spPr>
          <a:xfrm>
            <a:off x="7080179" y="997618"/>
            <a:ext cx="4436181"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a:off x="6932613" y="1124653"/>
            <a:ext cx="4421187" cy="2943346"/>
          </a:xfr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2024/3/14</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2" name="矩形 11"/>
          <p:cNvSpPr/>
          <p:nvPr userDrawn="1"/>
        </p:nvSpPr>
        <p:spPr>
          <a:xfrm>
            <a:off x="0" y="2290573"/>
            <a:ext cx="12192000" cy="30942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rot="20772240">
            <a:off x="7401365" y="1683034"/>
            <a:ext cx="3598217" cy="2242686"/>
          </a:xfrm>
          <a:ln w="88900">
            <a:solidFill>
              <a:srgbClr val="FFFFFF"/>
            </a:solidFill>
            <a:miter lim="800000"/>
          </a:ln>
          <a:effectLst>
            <a:outerShdw blurRad="63500" sx="102000" sy="102000" algn="ctr" rotWithShape="0">
              <a:prstClr val="black">
                <a:alpha val="40000"/>
              </a:prstClr>
            </a:outerShdw>
          </a:effectLst>
        </p:spPr>
        <p:txBody>
          <a:bodyPr/>
          <a:lstStyle/>
          <a:p>
            <a:endParaRPr lang="zh-CN" altLang="en-US"/>
          </a:p>
        </p:txBody>
      </p:sp>
      <p:sp>
        <p:nvSpPr>
          <p:cNvPr id="19" name="图片占位符 9"/>
          <p:cNvSpPr>
            <a:spLocks noGrp="1"/>
          </p:cNvSpPr>
          <p:nvPr>
            <p:ph type="pic" sz="quarter" idx="15"/>
          </p:nvPr>
        </p:nvSpPr>
        <p:spPr>
          <a:xfrm rot="668217">
            <a:off x="7665854" y="3726070"/>
            <a:ext cx="3598217" cy="2242686"/>
          </a:xfrm>
          <a:ln w="88900">
            <a:solidFill>
              <a:srgbClr val="FFFFFF"/>
            </a:solidFill>
            <a:miter lim="800000"/>
          </a:ln>
          <a:effectLst>
            <a:outerShdw blurRad="63500" sx="102000" sy="102000" algn="ctr" rotWithShape="0">
              <a:prstClr val="black">
                <a:alpha val="40000"/>
              </a:prstClr>
            </a:outerShdw>
          </a:effectLst>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2024/3/14</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0" name="图片占位符 9"/>
          <p:cNvSpPr>
            <a:spLocks noGrp="1"/>
          </p:cNvSpPr>
          <p:nvPr>
            <p:ph type="pic" sz="quarter" idx="14"/>
          </p:nvPr>
        </p:nvSpPr>
        <p:spPr>
          <a:xfrm>
            <a:off x="785565" y="1398880"/>
            <a:ext cx="3187948" cy="3225508"/>
          </a:xfrm>
        </p:spPr>
        <p:txBody>
          <a:bodyPr/>
          <a:lstStyle/>
          <a:p>
            <a:endParaRPr lang="zh-CN" altLang="en-US"/>
          </a:p>
        </p:txBody>
      </p:sp>
      <p:sp>
        <p:nvSpPr>
          <p:cNvPr id="16" name="图片占位符 9"/>
          <p:cNvSpPr>
            <a:spLocks noGrp="1"/>
          </p:cNvSpPr>
          <p:nvPr>
            <p:ph type="pic" sz="quarter" idx="15"/>
          </p:nvPr>
        </p:nvSpPr>
        <p:spPr>
          <a:xfrm>
            <a:off x="4493965" y="1410888"/>
            <a:ext cx="3187948" cy="3225508"/>
          </a:xfrm>
        </p:spPr>
        <p:txBody>
          <a:bodyPr/>
          <a:lstStyle/>
          <a:p>
            <a:endParaRPr lang="zh-CN" altLang="en-US"/>
          </a:p>
        </p:txBody>
      </p:sp>
      <p:sp>
        <p:nvSpPr>
          <p:cNvPr id="18" name="图片占位符 9"/>
          <p:cNvSpPr>
            <a:spLocks noGrp="1"/>
          </p:cNvSpPr>
          <p:nvPr>
            <p:ph type="pic" sz="quarter" idx="16"/>
          </p:nvPr>
        </p:nvSpPr>
        <p:spPr>
          <a:xfrm>
            <a:off x="8239589" y="1386104"/>
            <a:ext cx="3187948" cy="3225508"/>
          </a:xfrm>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项横向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2024/3/14</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2" name="矩形 11"/>
          <p:cNvSpPr/>
          <p:nvPr userDrawn="1"/>
        </p:nvSpPr>
        <p:spPr>
          <a:xfrm>
            <a:off x="624221" y="1486197"/>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624220" y="3581327"/>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6148169" y="1482545"/>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6148168" y="3577675"/>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userDrawn="1"/>
        </p:nvSpPr>
        <p:spPr>
          <a:xfrm flipH="1" flipV="1">
            <a:off x="5425531" y="1476181"/>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userDrawn="1"/>
        </p:nvSpPr>
        <p:spPr>
          <a:xfrm flipH="1" flipV="1">
            <a:off x="10962103" y="1476181"/>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p:cNvSpPr/>
          <p:nvPr userDrawn="1"/>
        </p:nvSpPr>
        <p:spPr>
          <a:xfrm flipH="1" flipV="1">
            <a:off x="5425531" y="3584803"/>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19"/>
          <p:cNvSpPr/>
          <p:nvPr userDrawn="1"/>
        </p:nvSpPr>
        <p:spPr>
          <a:xfrm flipH="1" flipV="1">
            <a:off x="10962103" y="3584803"/>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a:off x="750888" y="1620838"/>
            <a:ext cx="1601787" cy="1601787"/>
          </a:xfrm>
        </p:spPr>
        <p:txBody>
          <a:bodyPr/>
          <a:lstStyle/>
          <a:p>
            <a:endParaRPr lang="zh-CN" altLang="en-US"/>
          </a:p>
        </p:txBody>
      </p:sp>
      <p:sp>
        <p:nvSpPr>
          <p:cNvPr id="25" name="图片占位符 9"/>
          <p:cNvSpPr>
            <a:spLocks noGrp="1"/>
          </p:cNvSpPr>
          <p:nvPr>
            <p:ph type="pic" sz="quarter" idx="15"/>
          </p:nvPr>
        </p:nvSpPr>
        <p:spPr>
          <a:xfrm>
            <a:off x="762300" y="3748182"/>
            <a:ext cx="1601787" cy="1601787"/>
          </a:xfrm>
        </p:spPr>
        <p:txBody>
          <a:bodyPr/>
          <a:lstStyle/>
          <a:p>
            <a:endParaRPr lang="zh-CN" altLang="en-US"/>
          </a:p>
        </p:txBody>
      </p:sp>
      <p:sp>
        <p:nvSpPr>
          <p:cNvPr id="26" name="图片占位符 9"/>
          <p:cNvSpPr>
            <a:spLocks noGrp="1"/>
          </p:cNvSpPr>
          <p:nvPr>
            <p:ph type="pic" sz="quarter" idx="16"/>
          </p:nvPr>
        </p:nvSpPr>
        <p:spPr>
          <a:xfrm>
            <a:off x="6278410" y="1620838"/>
            <a:ext cx="1601787" cy="1601787"/>
          </a:xfrm>
        </p:spPr>
        <p:txBody>
          <a:bodyPr/>
          <a:lstStyle/>
          <a:p>
            <a:endParaRPr lang="zh-CN" altLang="en-US"/>
          </a:p>
        </p:txBody>
      </p:sp>
      <p:sp>
        <p:nvSpPr>
          <p:cNvPr id="27" name="图片占位符 9"/>
          <p:cNvSpPr>
            <a:spLocks noGrp="1"/>
          </p:cNvSpPr>
          <p:nvPr>
            <p:ph type="pic" sz="quarter" idx="17"/>
          </p:nvPr>
        </p:nvSpPr>
        <p:spPr>
          <a:xfrm>
            <a:off x="6289822" y="3748182"/>
            <a:ext cx="1601787" cy="1601787"/>
          </a:xfr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2024/3/14</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文本框 7"/>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0" name="矩形 9"/>
          <p:cNvSpPr/>
          <p:nvPr userDrawn="1"/>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rot="5400000">
            <a:off x="178349" y="-178349"/>
            <a:ext cx="815032" cy="1171729"/>
            <a:chOff x="136270" y="441325"/>
            <a:chExt cx="2690232" cy="1572670"/>
          </a:xfrm>
        </p:grpSpPr>
        <p:sp>
          <p:nvSpPr>
            <p:cNvPr id="12" name="矩形 11"/>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userDrawn="1"/>
        </p:nvGrpSpPr>
        <p:grpSpPr>
          <a:xfrm rot="16200000">
            <a:off x="10974982" y="5053481"/>
            <a:ext cx="1846660" cy="587375"/>
            <a:chOff x="136270" y="441325"/>
            <a:chExt cx="2690232" cy="1572670"/>
          </a:xfrm>
        </p:grpSpPr>
        <p:sp>
          <p:nvSpPr>
            <p:cNvPr id="18" name="矩形 17"/>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灯片编号占位符 4"/>
          <p:cNvSpPr>
            <a:spLocks noGrp="1"/>
          </p:cNvSpPr>
          <p:nvPr>
            <p:ph type="sldNum" sz="quarter" idx="12"/>
          </p:nvPr>
        </p:nvSpPr>
        <p:spPr>
          <a:xfrm>
            <a:off x="8807809" y="6519179"/>
            <a:ext cx="2743200" cy="365125"/>
          </a:xfrm>
        </p:spPr>
        <p:txBody>
          <a:bodyPr/>
          <a:lstStyle>
            <a:lvl1pPr>
              <a:defRPr sz="1600">
                <a:solidFill>
                  <a:schemeClr val="bg1">
                    <a:lumMod val="9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2" name="标题 1"/>
          <p:cNvSpPr>
            <a:spLocks noGrp="1"/>
          </p:cNvSpPr>
          <p:nvPr>
            <p:ph type="title"/>
          </p:nvPr>
        </p:nvSpPr>
        <p:spPr>
          <a:xfrm>
            <a:off x="1382711" y="226821"/>
            <a:ext cx="10515600" cy="598246"/>
          </a:xfrm>
        </p:spPr>
        <p:txBody>
          <a:bodyPr>
            <a:noAutofit/>
          </a:bodyPr>
          <a:lstStyle>
            <a:lvl1pPr>
              <a:defRPr sz="2800">
                <a:latin typeface="思源宋体 Heavy" panose="02020900000000000000" pitchFamily="18" charset="-122"/>
                <a:ea typeface="思源宋体 Heavy" panose="02020900000000000000" pitchFamily="18" charset="-122"/>
              </a:defRPr>
            </a:lvl1p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fld id="{F548A5D5-F967-4973-BC3E-B6E1F1E79406}" type="datetime1">
              <a:rPr lang="zh-CN" altLang="en-US" smtClean="0"/>
              <a:t>2024/3/14</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8" r:id="rId1"/>
    <p:sldLayoutId id="214748366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tags" Target="../tags/tag2.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6.xml"/><Relationship Id="rId1" Type="http://schemas.openxmlformats.org/officeDocument/2006/relationships/tags" Target="../tags/tag3.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6.xml"/><Relationship Id="rId1" Type="http://schemas.openxmlformats.org/officeDocument/2006/relationships/tags" Target="../tags/tag4.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oleObject" Target="../embeddings/oleObject5.bin"/><Relationship Id="rId3" Type="http://schemas.openxmlformats.org/officeDocument/2006/relationships/slideLayout" Target="../slideLayouts/slideLayout16.xml"/><Relationship Id="rId7" Type="http://schemas.openxmlformats.org/officeDocument/2006/relationships/oleObject" Target="../embeddings/oleObject2.bin"/><Relationship Id="rId12" Type="http://schemas.openxmlformats.org/officeDocument/2006/relationships/image" Target="../media/image47.wm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44.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46.wmf"/><Relationship Id="rId4" Type="http://schemas.openxmlformats.org/officeDocument/2006/relationships/notesSlide" Target="../notesSlides/notesSlide15.xml"/><Relationship Id="rId9" Type="http://schemas.openxmlformats.org/officeDocument/2006/relationships/oleObject" Target="../embeddings/oleObject3.bin"/><Relationship Id="rId14" Type="http://schemas.openxmlformats.org/officeDocument/2006/relationships/image" Target="../media/image48.wmf"/></Relationships>
</file>

<file path=ppt/slides/_rels/slide16.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image" Target="../media/image49.wmf"/><Relationship Id="rId26" Type="http://schemas.openxmlformats.org/officeDocument/2006/relationships/image" Target="../media/image53.wmf"/><Relationship Id="rId3" Type="http://schemas.openxmlformats.org/officeDocument/2006/relationships/tags" Target="../tags/tag9.xml"/><Relationship Id="rId21" Type="http://schemas.openxmlformats.org/officeDocument/2006/relationships/oleObject" Target="../embeddings/oleObject8.bin"/><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oleObject" Target="../embeddings/oleObject6.bin"/><Relationship Id="rId25" Type="http://schemas.openxmlformats.org/officeDocument/2006/relationships/oleObject" Target="../embeddings/oleObject10.bin"/><Relationship Id="rId2" Type="http://schemas.openxmlformats.org/officeDocument/2006/relationships/tags" Target="../tags/tag8.xml"/><Relationship Id="rId16" Type="http://schemas.openxmlformats.org/officeDocument/2006/relationships/notesSlide" Target="../notesSlides/notesSlide16.xml"/><Relationship Id="rId20" Type="http://schemas.openxmlformats.org/officeDocument/2006/relationships/image" Target="../media/image50.wmf"/><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image" Target="../media/image52.wmf"/><Relationship Id="rId5" Type="http://schemas.openxmlformats.org/officeDocument/2006/relationships/tags" Target="../tags/tag11.xml"/><Relationship Id="rId15" Type="http://schemas.openxmlformats.org/officeDocument/2006/relationships/slideLayout" Target="../slideLayouts/slideLayout16.xml"/><Relationship Id="rId23" Type="http://schemas.openxmlformats.org/officeDocument/2006/relationships/oleObject" Target="../embeddings/oleObject9.bin"/><Relationship Id="rId10" Type="http://schemas.openxmlformats.org/officeDocument/2006/relationships/tags" Target="../tags/tag16.xml"/><Relationship Id="rId19" Type="http://schemas.openxmlformats.org/officeDocument/2006/relationships/oleObject" Target="../embeddings/oleObject7.bin"/><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image" Target="../media/image51.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5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5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5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xml"/><Relationship Id="rId1" Type="http://schemas.openxmlformats.org/officeDocument/2006/relationships/tags" Target="../tags/tag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7.pn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notesSlide" Target="../notesSlides/notesSlide5.xml"/><Relationship Id="rId16" Type="http://schemas.openxmlformats.org/officeDocument/2006/relationships/image" Target="../media/image30.png"/><Relationship Id="rId1" Type="http://schemas.openxmlformats.org/officeDocument/2006/relationships/slideLayout" Target="../slideLayouts/slideLayout16.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5" Type="http://schemas.openxmlformats.org/officeDocument/2006/relationships/image" Target="../media/image2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5.sv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21.svg"/><Relationship Id="rId11" Type="http://schemas.openxmlformats.org/officeDocument/2006/relationships/image" Target="../media/image24.png"/><Relationship Id="rId5" Type="http://schemas.openxmlformats.org/officeDocument/2006/relationships/image" Target="../media/image20.png"/><Relationship Id="rId10" Type="http://schemas.openxmlformats.org/officeDocument/2006/relationships/image" Target="../media/image27.svg"/><Relationship Id="rId4" Type="http://schemas.openxmlformats.org/officeDocument/2006/relationships/image" Target="../media/image19.sv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83911" y="2099376"/>
            <a:ext cx="10458312" cy="1938992"/>
          </a:xfrm>
          <a:prstGeom prst="rect">
            <a:avLst/>
          </a:prstGeom>
          <a:noFill/>
        </p:spPr>
        <p:txBody>
          <a:bodyPr wrap="none" rtlCol="0">
            <a:spAutoFit/>
          </a:bodyPr>
          <a:lstStyle/>
          <a:p>
            <a:pPr algn="ctr"/>
            <a:r>
              <a:rPr lang="en-US" altLang="zh-CN" sz="60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Seizing Critical Learning Periods</a:t>
            </a:r>
          </a:p>
          <a:p>
            <a:pPr algn="ctr"/>
            <a:r>
              <a:rPr lang="en-US" altLang="zh-CN" sz="60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 in Federated Learning</a:t>
            </a:r>
            <a:endParaRPr lang="en-US" altLang="zh-CN" sz="40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endParaRPr>
          </a:p>
        </p:txBody>
      </p:sp>
      <p:sp>
        <p:nvSpPr>
          <p:cNvPr id="20" name="文本框 19"/>
          <p:cNvSpPr txBox="1"/>
          <p:nvPr/>
        </p:nvSpPr>
        <p:spPr>
          <a:xfrm>
            <a:off x="6746048" y="4778654"/>
            <a:ext cx="2850642" cy="368300"/>
          </a:xfrm>
          <a:prstGeom prst="rect">
            <a:avLst/>
          </a:prstGeom>
          <a:noFill/>
        </p:spPr>
        <p:txBody>
          <a:bodyPr wrap="square" rtlCol="0">
            <a:spAutoFit/>
          </a:bodyPr>
          <a:lstStyle/>
          <a:p>
            <a:r>
              <a:rPr lang="zh-CN" altLang="en-US" dirty="0">
                <a:solidFill>
                  <a:schemeClr val="tx1">
                    <a:lumMod val="75000"/>
                    <a:lumOff val="25000"/>
                  </a:schemeClr>
                </a:solidFill>
                <a:latin typeface="Times New Roman" panose="02020603050405020304" pitchFamily="18" charset="0"/>
                <a:ea typeface="思源宋体 Heavy" panose="02020900000000000000" pitchFamily="18" charset="-122"/>
                <a:cs typeface="Times New Roman" panose="02020603050405020304" pitchFamily="18" charset="0"/>
              </a:rPr>
              <a:t>▶ </a:t>
            </a:r>
            <a:r>
              <a:rPr lang="zh-CN" altLang="en-US" dirty="0">
                <a:solidFill>
                  <a:schemeClr val="tx1">
                    <a:lumMod val="75000"/>
                    <a:lumOff val="25000"/>
                  </a:schemeClr>
                </a:solidFill>
                <a:latin typeface="思源宋体 Heavy" panose="02020900000000000000" pitchFamily="18" charset="-122"/>
                <a:ea typeface="思源宋体 Heavy" panose="02020900000000000000" pitchFamily="18" charset="-122"/>
              </a:rPr>
              <a:t>汇报人：邱子仪</a:t>
            </a:r>
          </a:p>
        </p:txBody>
      </p:sp>
      <p:sp>
        <p:nvSpPr>
          <p:cNvPr id="21" name="文本框 20"/>
          <p:cNvSpPr txBox="1"/>
          <p:nvPr/>
        </p:nvSpPr>
        <p:spPr>
          <a:xfrm>
            <a:off x="3273643" y="4784964"/>
            <a:ext cx="3144585" cy="368300"/>
          </a:xfrm>
          <a:prstGeom prst="rect">
            <a:avLst/>
          </a:prstGeom>
          <a:noFill/>
        </p:spPr>
        <p:txBody>
          <a:bodyPr wrap="square" rtlCol="0">
            <a:spAutoFit/>
          </a:bodyPr>
          <a:lstStyle/>
          <a:p>
            <a:r>
              <a:rPr lang="zh-CN" altLang="en-US" dirty="0">
                <a:solidFill>
                  <a:schemeClr val="tx1">
                    <a:lumMod val="75000"/>
                    <a:lumOff val="25000"/>
                  </a:schemeClr>
                </a:solidFill>
                <a:latin typeface="Times New Roman" panose="02020603050405020304" pitchFamily="18" charset="0"/>
                <a:ea typeface="思源宋体 Heavy" panose="02020900000000000000" pitchFamily="18" charset="-122"/>
                <a:cs typeface="Times New Roman" panose="02020603050405020304" pitchFamily="18" charset="0"/>
              </a:rPr>
              <a:t>▶ </a:t>
            </a:r>
            <a:r>
              <a:rPr lang="zh-CN" altLang="en-US" dirty="0">
                <a:solidFill>
                  <a:schemeClr val="tx1">
                    <a:lumMod val="75000"/>
                    <a:lumOff val="25000"/>
                  </a:schemeClr>
                </a:solidFill>
                <a:latin typeface="思源宋体 Heavy" panose="02020900000000000000" pitchFamily="18" charset="-122"/>
                <a:ea typeface="思源宋体 Heavy" panose="02020900000000000000" pitchFamily="18" charset="-122"/>
              </a:rPr>
              <a:t>汇报时间：</a:t>
            </a:r>
            <a:r>
              <a:rPr lang="en-US" altLang="zh-CN" dirty="0">
                <a:solidFill>
                  <a:schemeClr val="tx1">
                    <a:lumMod val="75000"/>
                    <a:lumOff val="25000"/>
                  </a:schemeClr>
                </a:solidFill>
                <a:latin typeface="思源宋体 Heavy" panose="02020900000000000000" pitchFamily="18" charset="-122"/>
                <a:ea typeface="思源宋体 Heavy" panose="02020900000000000000" pitchFamily="18" charset="-122"/>
              </a:rPr>
              <a:t>2023.10.30</a:t>
            </a:r>
            <a:endParaRPr lang="zh-CN" altLang="en-US" dirty="0">
              <a:solidFill>
                <a:schemeClr val="tx1">
                  <a:lumMod val="75000"/>
                  <a:lumOff val="25000"/>
                </a:schemeClr>
              </a:solidFill>
              <a:latin typeface="思源宋体 Heavy" panose="02020900000000000000" pitchFamily="18" charset="-122"/>
              <a:ea typeface="思源宋体 Heavy" panose="02020900000000000000" pitchFamily="18" charset="-122"/>
            </a:endParaRPr>
          </a:p>
        </p:txBody>
      </p:sp>
      <p:sp>
        <p:nvSpPr>
          <p:cNvPr id="11" name="矩形 10"/>
          <p:cNvSpPr/>
          <p:nvPr/>
        </p:nvSpPr>
        <p:spPr>
          <a:xfrm>
            <a:off x="0" y="-1"/>
            <a:ext cx="12192000" cy="31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rot="16200000">
            <a:off x="-629641" y="2414059"/>
            <a:ext cx="1846660" cy="587375"/>
            <a:chOff x="136270" y="441325"/>
            <a:chExt cx="2690232" cy="1572670"/>
          </a:xfrm>
        </p:grpSpPr>
        <p:sp>
          <p:nvSpPr>
            <p:cNvPr id="60" name="矩形 59"/>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rot="16200000">
            <a:off x="10974983" y="2414059"/>
            <a:ext cx="1846660" cy="587375"/>
            <a:chOff x="136270" y="441325"/>
            <a:chExt cx="2690232" cy="1572670"/>
          </a:xfrm>
        </p:grpSpPr>
        <p:sp>
          <p:nvSpPr>
            <p:cNvPr id="66" name="矩形 65"/>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10" y="1064488"/>
            <a:ext cx="10515600" cy="516968"/>
          </a:xfrm>
        </p:spPr>
        <p:txBody>
          <a:bodyPr>
            <a:normAutofit/>
          </a:bodyPr>
          <a:lstStyle/>
          <a:p>
            <a:r>
              <a:rPr lang="en-US" altLang="zh-CN" dirty="0">
                <a:latin typeface="Times New Roman" panose="02020603050405020304" pitchFamily="18" charset="0"/>
                <a:cs typeface="Times New Roman" panose="02020603050405020304" pitchFamily="18" charset="0"/>
              </a:rPr>
              <a:t>How to prove the existence of a critical learning period in FL?</a:t>
            </a:r>
            <a:endParaRPr lang="zh-CN" altLang="en-US" dirty="0">
              <a:latin typeface="Times New Roman" panose="02020603050405020304" pitchFamily="18" charset="0"/>
              <a:cs typeface="Times New Roman" panose="02020603050405020304" pitchFamily="18" charset="0"/>
            </a:endParaRPr>
          </a:p>
        </p:txBody>
      </p:sp>
      <p:sp>
        <p:nvSpPr>
          <p:cNvPr id="17" name="日期占位符 16"/>
          <p:cNvSpPr>
            <a:spLocks noGrp="1"/>
          </p:cNvSpPr>
          <p:nvPr>
            <p:ph type="dt" sz="half" idx="10"/>
          </p:nvPr>
        </p:nvSpPr>
        <p:spPr/>
        <p:txBody>
          <a:bodyPr/>
          <a:lstStyle/>
          <a:p>
            <a:r>
              <a:rPr lang="en-US" altLang="zh-CN" dirty="0"/>
              <a:t>2023/10/30</a:t>
            </a:r>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10</a:t>
            </a:fld>
            <a:endParaRPr lang="zh-CN" altLang="en-US" dirty="0"/>
          </a:p>
        </p:txBody>
      </p:sp>
      <p:sp>
        <p:nvSpPr>
          <p:cNvPr id="4" name="文本占位符 3"/>
          <p:cNvSpPr>
            <a:spLocks noGrp="1"/>
          </p:cNvSpPr>
          <p:nvPr>
            <p:ph type="body" sz="quarter" idx="14"/>
          </p:nvPr>
        </p:nvSpPr>
        <p:spPr/>
        <p:txBody>
          <a:bodyPr/>
          <a:lstStyle/>
          <a:p>
            <a:r>
              <a:rPr lang="en-US" altLang="zh-CN" dirty="0"/>
              <a:t>Background</a:t>
            </a:r>
            <a:endParaRPr lang="zh-CN" altLang="en-US" dirty="0"/>
          </a:p>
        </p:txBody>
      </p:sp>
      <p:sp>
        <p:nvSpPr>
          <p:cNvPr id="6" name="文本占位符 5"/>
          <p:cNvSpPr>
            <a:spLocks noGrp="1"/>
          </p:cNvSpPr>
          <p:nvPr>
            <p:ph type="body" sz="quarter" idx="15"/>
          </p:nvPr>
        </p:nvSpPr>
        <p:spPr/>
        <p:txBody>
          <a:bodyPr/>
          <a:lstStyle/>
          <a:p>
            <a:r>
              <a:rPr lang="en-US" altLang="zh-CN" dirty="0"/>
              <a:t>FedFIM</a:t>
            </a:r>
            <a:endParaRPr lang="zh-CN" altLang="en-US" dirty="0"/>
          </a:p>
        </p:txBody>
      </p:sp>
      <p:sp>
        <p:nvSpPr>
          <p:cNvPr id="7" name="文本占位符 6"/>
          <p:cNvSpPr>
            <a:spLocks noGrp="1"/>
          </p:cNvSpPr>
          <p:nvPr>
            <p:ph type="body" sz="quarter" idx="16"/>
          </p:nvPr>
        </p:nvSpPr>
        <p:spPr/>
        <p:txBody>
          <a:bodyPr/>
          <a:lstStyle/>
          <a:p>
            <a:r>
              <a:rPr lang="en-US" altLang="zh-CN" dirty="0"/>
              <a:t>Evaluation</a:t>
            </a:r>
            <a:endParaRPr lang="zh-CN" altLang="en-US" dirty="0"/>
          </a:p>
        </p:txBody>
      </p:sp>
      <p:sp>
        <p:nvSpPr>
          <p:cNvPr id="8" name="文本占位符 7"/>
          <p:cNvSpPr>
            <a:spLocks noGrp="1"/>
          </p:cNvSpPr>
          <p:nvPr>
            <p:ph type="body" sz="quarter" idx="17"/>
          </p:nvPr>
        </p:nvSpPr>
        <p:spPr/>
        <p:txBody>
          <a:bodyPr/>
          <a:lstStyle/>
          <a:p>
            <a:r>
              <a:rPr lang="en-US" altLang="zh-CN" dirty="0"/>
              <a:t>Conclusion</a:t>
            </a:r>
          </a:p>
        </p:txBody>
      </p:sp>
      <p:cxnSp>
        <p:nvCxnSpPr>
          <p:cNvPr id="32" name="直接连接符 31"/>
          <p:cNvCxnSpPr/>
          <p:nvPr/>
        </p:nvCxnSpPr>
        <p:spPr>
          <a:xfrm>
            <a:off x="1188161" y="1617304"/>
            <a:ext cx="1971065"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27085" y="1653153"/>
            <a:ext cx="3045588"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Critical Learning Periods in FL </a:t>
            </a:r>
            <a:endParaRPr lang="zh-CN" altLang="en-US" sz="1600" dirty="0"/>
          </a:p>
        </p:txBody>
      </p:sp>
      <p:pic>
        <p:nvPicPr>
          <p:cNvPr id="12" name="图片 11"/>
          <p:cNvPicPr>
            <a:picLocks noChangeAspect="1"/>
          </p:cNvPicPr>
          <p:nvPr/>
        </p:nvPicPr>
        <p:blipFill>
          <a:blip r:embed="rId3"/>
          <a:stretch>
            <a:fillRect/>
          </a:stretch>
        </p:blipFill>
        <p:spPr>
          <a:xfrm>
            <a:off x="4038600" y="1601229"/>
            <a:ext cx="7974957" cy="4843966"/>
          </a:xfrm>
          <a:prstGeom prst="rect">
            <a:avLst/>
          </a:prstGeom>
        </p:spPr>
      </p:pic>
      <p:sp>
        <p:nvSpPr>
          <p:cNvPr id="13" name="标题 1"/>
          <p:cNvSpPr txBox="1"/>
          <p:nvPr/>
        </p:nvSpPr>
        <p:spPr>
          <a:xfrm>
            <a:off x="570351" y="4943184"/>
            <a:ext cx="3278898" cy="516968"/>
          </a:xfrm>
          <a:prstGeom prst="rect">
            <a:avLst/>
          </a:prstGeom>
        </p:spPr>
        <p:txBody>
          <a:bodyPr vert="horz" lIns="91440" tIns="45720" rIns="91440" bIns="45720" rtlCol="0" anchor="ctr">
            <a:normAutofit/>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pPr marL="0" indent="0">
              <a:buNone/>
            </a:pPr>
            <a:endParaRPr lang="zh-CN" altLang="en-US" dirty="0">
              <a:latin typeface="Times New Roman" panose="02020603050405020304" pitchFamily="18" charset="0"/>
              <a:cs typeface="Times New Roman" panose="02020603050405020304" pitchFamily="18" charset="0"/>
            </a:endParaRPr>
          </a:p>
        </p:txBody>
      </p:sp>
      <p:cxnSp>
        <p:nvCxnSpPr>
          <p:cNvPr id="15" name="直接连接符 14"/>
          <p:cNvCxnSpPr/>
          <p:nvPr/>
        </p:nvCxnSpPr>
        <p:spPr>
          <a:xfrm>
            <a:off x="295574" y="2131482"/>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87248" y="1992691"/>
            <a:ext cx="3943684" cy="524567"/>
          </a:xfrm>
          <a:prstGeom prst="rect">
            <a:avLst/>
          </a:prstGeom>
          <a:noFill/>
        </p:spPr>
        <p:txBody>
          <a:bodyPr wrap="square" rtlCol="0">
            <a:spAutoFit/>
          </a:bodyPr>
          <a:lstStyle/>
          <a:p>
            <a:pPr algn="just" hangingPunct="0">
              <a:lnSpc>
                <a:spcPct val="130000"/>
              </a:lnSpc>
            </a:pPr>
            <a:r>
              <a:rPr lang="en-US" altLang="zh-CN" sz="2400" b="1" spc="100" dirty="0">
                <a:latin typeface="Times New Roman" panose="02020603050405020304" pitchFamily="18" charset="0"/>
                <a:ea typeface="思源黑体 CN Normal" panose="020B0400000000000000" pitchFamily="34" charset="-122"/>
                <a:cs typeface="Times New Roman" panose="02020603050405020304" pitchFamily="18" charset="0"/>
              </a:rPr>
              <a:t>Experiment 1: </a:t>
            </a:r>
          </a:p>
        </p:txBody>
      </p:sp>
      <p:cxnSp>
        <p:nvCxnSpPr>
          <p:cNvPr id="23" name="直接连接符 22"/>
          <p:cNvCxnSpPr/>
          <p:nvPr/>
        </p:nvCxnSpPr>
        <p:spPr>
          <a:xfrm>
            <a:off x="295574" y="3586808"/>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87248" y="3469985"/>
            <a:ext cx="1770534" cy="461665"/>
          </a:xfrm>
          <a:prstGeom prst="rect">
            <a:avLst/>
          </a:prstGeom>
          <a:noFill/>
        </p:spPr>
        <p:txBody>
          <a:bodyPr wrap="square">
            <a:spAutoFit/>
          </a:bodyPr>
          <a:lstStyle/>
          <a:p>
            <a:r>
              <a:rPr lang="en-US" altLang="zh-CN" sz="2400" b="1" spc="100" dirty="0">
                <a:latin typeface="Times New Roman" panose="02020603050405020304" pitchFamily="18" charset="0"/>
                <a:ea typeface="思源黑体 CN Normal" panose="020B0400000000000000" pitchFamily="34" charset="-122"/>
                <a:cs typeface="Times New Roman" panose="02020603050405020304" pitchFamily="18" charset="0"/>
              </a:rPr>
              <a:t>Purpose</a:t>
            </a:r>
            <a:endParaRPr lang="zh-CN" altLang="en-US" sz="2400" b="1"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矩形 26"/>
          <p:cNvSpPr/>
          <p:nvPr/>
        </p:nvSpPr>
        <p:spPr>
          <a:xfrm>
            <a:off x="178442" y="2491585"/>
            <a:ext cx="3860157" cy="96851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spc="100" dirty="0">
                <a:latin typeface="Times New Roman" panose="02020603050405020304" pitchFamily="18" charset="0"/>
                <a:ea typeface="思源黑体 CN Normal" panose="020B0400000000000000" pitchFamily="34" charset="-122"/>
                <a:cs typeface="Times New Roman" panose="02020603050405020304" pitchFamily="18" charset="0"/>
              </a:rPr>
              <a:t>The Impact of Early Dataset Split on Performance</a:t>
            </a:r>
            <a:endParaRPr lang="zh-CN" altLang="en-US" sz="2000" b="1"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8" name="矩形 27"/>
          <p:cNvSpPr/>
          <p:nvPr/>
        </p:nvSpPr>
        <p:spPr>
          <a:xfrm>
            <a:off x="178442" y="3962208"/>
            <a:ext cx="3860158" cy="15834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spc="100" dirty="0">
                <a:latin typeface="Times New Roman" panose="02020603050405020304" pitchFamily="18" charset="0"/>
                <a:ea typeface="思源黑体 CN Normal" panose="020B0400000000000000" pitchFamily="34" charset="-122"/>
                <a:cs typeface="Times New Roman" panose="02020603050405020304" pitchFamily="18" charset="0"/>
              </a:rPr>
              <a:t>Want to know how early use of partial data and how many epochs before is the impact of the critical period on the model</a:t>
            </a:r>
            <a:endParaRPr lang="zh-CN" altLang="en-US" sz="2000" b="1"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10" y="1064488"/>
            <a:ext cx="10515600" cy="516968"/>
          </a:xfrm>
        </p:spPr>
        <p:txBody>
          <a:bodyPr>
            <a:normAutofit/>
          </a:bodyPr>
          <a:lstStyle/>
          <a:p>
            <a:r>
              <a:rPr lang="en-US" altLang="zh-CN" dirty="0">
                <a:latin typeface="Times New Roman" panose="02020603050405020304" pitchFamily="18" charset="0"/>
                <a:cs typeface="Times New Roman" panose="02020603050405020304" pitchFamily="18" charset="0"/>
              </a:rPr>
              <a:t>How to prove the existence of a critical learning period in FL?</a:t>
            </a:r>
            <a:endParaRPr lang="zh-CN" altLang="en-US" dirty="0">
              <a:latin typeface="Times New Roman" panose="02020603050405020304" pitchFamily="18" charset="0"/>
              <a:cs typeface="Times New Roman" panose="02020603050405020304" pitchFamily="18" charset="0"/>
            </a:endParaRPr>
          </a:p>
        </p:txBody>
      </p:sp>
      <p:sp>
        <p:nvSpPr>
          <p:cNvPr id="17" name="日期占位符 16"/>
          <p:cNvSpPr>
            <a:spLocks noGrp="1"/>
          </p:cNvSpPr>
          <p:nvPr>
            <p:ph type="dt" sz="half" idx="10"/>
          </p:nvPr>
        </p:nvSpPr>
        <p:spPr/>
        <p:txBody>
          <a:bodyPr/>
          <a:lstStyle/>
          <a:p>
            <a:r>
              <a:rPr lang="en-US" altLang="zh-CN" dirty="0"/>
              <a:t>2023/10/30</a:t>
            </a:r>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11</a:t>
            </a:fld>
            <a:endParaRPr lang="zh-CN" altLang="en-US" dirty="0"/>
          </a:p>
        </p:txBody>
      </p:sp>
      <p:sp>
        <p:nvSpPr>
          <p:cNvPr id="4" name="文本占位符 3"/>
          <p:cNvSpPr>
            <a:spLocks noGrp="1"/>
          </p:cNvSpPr>
          <p:nvPr>
            <p:ph type="body" sz="quarter" idx="14"/>
          </p:nvPr>
        </p:nvSpPr>
        <p:spPr/>
        <p:txBody>
          <a:bodyPr/>
          <a:lstStyle/>
          <a:p>
            <a:r>
              <a:rPr lang="en-US" altLang="zh-CN" dirty="0"/>
              <a:t>Background</a:t>
            </a:r>
            <a:endParaRPr lang="zh-CN" altLang="en-US" dirty="0"/>
          </a:p>
        </p:txBody>
      </p:sp>
      <p:sp>
        <p:nvSpPr>
          <p:cNvPr id="6" name="文本占位符 5"/>
          <p:cNvSpPr>
            <a:spLocks noGrp="1"/>
          </p:cNvSpPr>
          <p:nvPr>
            <p:ph type="body" sz="quarter" idx="15"/>
          </p:nvPr>
        </p:nvSpPr>
        <p:spPr/>
        <p:txBody>
          <a:bodyPr/>
          <a:lstStyle/>
          <a:p>
            <a:r>
              <a:rPr lang="en-US" altLang="zh-CN" dirty="0"/>
              <a:t>FedFIM</a:t>
            </a:r>
            <a:endParaRPr lang="zh-CN" altLang="en-US" dirty="0"/>
          </a:p>
        </p:txBody>
      </p:sp>
      <p:sp>
        <p:nvSpPr>
          <p:cNvPr id="7" name="文本占位符 6"/>
          <p:cNvSpPr>
            <a:spLocks noGrp="1"/>
          </p:cNvSpPr>
          <p:nvPr>
            <p:ph type="body" sz="quarter" idx="16"/>
          </p:nvPr>
        </p:nvSpPr>
        <p:spPr/>
        <p:txBody>
          <a:bodyPr/>
          <a:lstStyle/>
          <a:p>
            <a:r>
              <a:rPr lang="en-US" altLang="zh-CN" dirty="0"/>
              <a:t>Evaluation</a:t>
            </a:r>
            <a:endParaRPr lang="zh-CN" altLang="en-US" dirty="0"/>
          </a:p>
        </p:txBody>
      </p:sp>
      <p:sp>
        <p:nvSpPr>
          <p:cNvPr id="8" name="文本占位符 7"/>
          <p:cNvSpPr>
            <a:spLocks noGrp="1"/>
          </p:cNvSpPr>
          <p:nvPr>
            <p:ph type="body" sz="quarter" idx="17"/>
          </p:nvPr>
        </p:nvSpPr>
        <p:spPr/>
        <p:txBody>
          <a:bodyPr/>
          <a:lstStyle/>
          <a:p>
            <a:r>
              <a:rPr lang="en-US" altLang="zh-CN" dirty="0"/>
              <a:t>Conclusion</a:t>
            </a:r>
          </a:p>
        </p:txBody>
      </p:sp>
      <p:cxnSp>
        <p:nvCxnSpPr>
          <p:cNvPr id="32" name="直接连接符 31"/>
          <p:cNvCxnSpPr/>
          <p:nvPr/>
        </p:nvCxnSpPr>
        <p:spPr>
          <a:xfrm>
            <a:off x="1188161" y="1617304"/>
            <a:ext cx="1971065"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27085" y="1653153"/>
            <a:ext cx="3045588"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Critical Learning Periods in FL </a:t>
            </a:r>
            <a:endParaRPr lang="zh-CN" altLang="en-US" sz="1600" dirty="0"/>
          </a:p>
        </p:txBody>
      </p:sp>
      <p:sp>
        <p:nvSpPr>
          <p:cNvPr id="13" name="标题 1"/>
          <p:cNvSpPr txBox="1"/>
          <p:nvPr/>
        </p:nvSpPr>
        <p:spPr>
          <a:xfrm>
            <a:off x="570351" y="4943184"/>
            <a:ext cx="3278898" cy="516968"/>
          </a:xfrm>
          <a:prstGeom prst="rect">
            <a:avLst/>
          </a:prstGeom>
        </p:spPr>
        <p:txBody>
          <a:bodyPr vert="horz" lIns="91440" tIns="45720" rIns="91440" bIns="45720" rtlCol="0" anchor="ctr">
            <a:normAutofit/>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pPr marL="0" indent="0">
              <a:buNone/>
            </a:pPr>
            <a:endParaRPr lang="zh-CN" altLang="en-US" dirty="0">
              <a:latin typeface="Times New Roman" panose="02020603050405020304" pitchFamily="18" charset="0"/>
              <a:cs typeface="Times New Roman" panose="02020603050405020304" pitchFamily="18" charset="0"/>
            </a:endParaRPr>
          </a:p>
        </p:txBody>
      </p:sp>
      <p:cxnSp>
        <p:nvCxnSpPr>
          <p:cNvPr id="15" name="直接连接符 14"/>
          <p:cNvCxnSpPr/>
          <p:nvPr/>
        </p:nvCxnSpPr>
        <p:spPr>
          <a:xfrm>
            <a:off x="295574" y="2131482"/>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61862" y="1957560"/>
            <a:ext cx="3943684" cy="534634"/>
          </a:xfrm>
          <a:prstGeom prst="rect">
            <a:avLst/>
          </a:prstGeom>
          <a:noFill/>
        </p:spPr>
        <p:txBody>
          <a:bodyPr wrap="square" rtlCol="0">
            <a:spAutoFit/>
          </a:bodyPr>
          <a:lstStyle/>
          <a:p>
            <a:pPr algn="just" hangingPunct="0">
              <a:lnSpc>
                <a:spcPct val="130000"/>
              </a:lnSpc>
            </a:pPr>
            <a:r>
              <a:rPr lang="en-US" altLang="zh-CN" sz="2400" b="1" spc="100" dirty="0">
                <a:latin typeface="Times New Roman" panose="02020603050405020304" pitchFamily="18" charset="0"/>
                <a:ea typeface="思源黑体 CN Normal" panose="020B0400000000000000" pitchFamily="34" charset="-122"/>
                <a:cs typeface="Times New Roman" panose="02020603050405020304" pitchFamily="18" charset="0"/>
              </a:rPr>
              <a:t>Experiment 2: </a:t>
            </a:r>
          </a:p>
        </p:txBody>
      </p:sp>
      <p:cxnSp>
        <p:nvCxnSpPr>
          <p:cNvPr id="23" name="直接连接符 22"/>
          <p:cNvCxnSpPr/>
          <p:nvPr/>
        </p:nvCxnSpPr>
        <p:spPr>
          <a:xfrm>
            <a:off x="295574" y="3586808"/>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61862" y="3429000"/>
            <a:ext cx="1759049" cy="534634"/>
          </a:xfrm>
          <a:prstGeom prst="rect">
            <a:avLst/>
          </a:prstGeom>
          <a:noFill/>
        </p:spPr>
        <p:txBody>
          <a:bodyPr wrap="square">
            <a:spAutoFit/>
          </a:bodyPr>
          <a:lstStyle/>
          <a:p>
            <a:pPr algn="just" hangingPunct="0">
              <a:lnSpc>
                <a:spcPct val="130000"/>
              </a:lnSpc>
            </a:pPr>
            <a:r>
              <a:rPr lang="en-US" altLang="zh-CN" sz="2400" b="1" spc="100" dirty="0">
                <a:latin typeface="Times New Roman" panose="02020603050405020304" pitchFamily="18" charset="0"/>
                <a:ea typeface="思源黑体 CN Normal" panose="020B0400000000000000" pitchFamily="34" charset="-122"/>
                <a:cs typeface="Times New Roman" panose="02020603050405020304" pitchFamily="18" charset="0"/>
              </a:rPr>
              <a:t>Purpose</a:t>
            </a:r>
            <a:endParaRPr lang="zh-CN" altLang="en-US" sz="2400" b="1"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矩形 26"/>
          <p:cNvSpPr/>
          <p:nvPr/>
        </p:nvSpPr>
        <p:spPr>
          <a:xfrm>
            <a:off x="156783" y="2500002"/>
            <a:ext cx="3943684" cy="96851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100" dirty="0">
                <a:latin typeface="Times New Roman" panose="02020603050405020304" pitchFamily="18" charset="0"/>
                <a:ea typeface="思源黑体 CN Normal" panose="020B0400000000000000" pitchFamily="34" charset="-122"/>
                <a:cs typeface="Times New Roman" panose="02020603050405020304" pitchFamily="18" charset="0"/>
              </a:rPr>
              <a:t>Explore the relationship between learning rate and training performance</a:t>
            </a:r>
          </a:p>
        </p:txBody>
      </p:sp>
      <p:sp>
        <p:nvSpPr>
          <p:cNvPr id="28" name="矩形 27"/>
          <p:cNvSpPr/>
          <p:nvPr/>
        </p:nvSpPr>
        <p:spPr>
          <a:xfrm>
            <a:off x="156783" y="3918588"/>
            <a:ext cx="3943985" cy="136080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100" dirty="0">
                <a:latin typeface="Times New Roman" panose="02020603050405020304" pitchFamily="18" charset="0"/>
                <a:ea typeface="思源黑体 CN Normal" panose="020B0400000000000000" pitchFamily="34" charset="-122"/>
                <a:cs typeface="Times New Roman" panose="02020603050405020304" pitchFamily="18" charset="0"/>
              </a:rPr>
              <a:t>This experiment shows that the fixed initial learning rate has little to do with training performance</a:t>
            </a:r>
          </a:p>
        </p:txBody>
      </p:sp>
      <p:pic>
        <p:nvPicPr>
          <p:cNvPr id="5" name="图片 4"/>
          <p:cNvPicPr>
            <a:picLocks noChangeAspect="1"/>
          </p:cNvPicPr>
          <p:nvPr>
            <p:custDataLst>
              <p:tags r:id="rId1"/>
            </p:custDataLst>
          </p:nvPr>
        </p:nvPicPr>
        <p:blipFill>
          <a:blip r:embed="rId4"/>
          <a:stretch>
            <a:fillRect/>
          </a:stretch>
        </p:blipFill>
        <p:spPr>
          <a:xfrm>
            <a:off x="4117340" y="1653540"/>
            <a:ext cx="8074660" cy="41725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10" y="1064488"/>
            <a:ext cx="10515600" cy="516968"/>
          </a:xfrm>
        </p:spPr>
        <p:txBody>
          <a:bodyPr>
            <a:normAutofit/>
          </a:bodyPr>
          <a:lstStyle/>
          <a:p>
            <a:r>
              <a:rPr lang="en-US" altLang="zh-CN" dirty="0">
                <a:latin typeface="Times New Roman" panose="02020603050405020304" pitchFamily="18" charset="0"/>
                <a:cs typeface="Times New Roman" panose="02020603050405020304" pitchFamily="18" charset="0"/>
              </a:rPr>
              <a:t>How to prove the existence of a critical learning period in FL?</a:t>
            </a:r>
            <a:endParaRPr lang="zh-CN" altLang="en-US" dirty="0">
              <a:latin typeface="Times New Roman" panose="02020603050405020304" pitchFamily="18" charset="0"/>
              <a:cs typeface="Times New Roman" panose="02020603050405020304" pitchFamily="18" charset="0"/>
            </a:endParaRPr>
          </a:p>
        </p:txBody>
      </p:sp>
      <p:sp>
        <p:nvSpPr>
          <p:cNvPr id="17" name="日期占位符 16"/>
          <p:cNvSpPr>
            <a:spLocks noGrp="1"/>
          </p:cNvSpPr>
          <p:nvPr>
            <p:ph type="dt" sz="half" idx="10"/>
          </p:nvPr>
        </p:nvSpPr>
        <p:spPr/>
        <p:txBody>
          <a:bodyPr/>
          <a:lstStyle/>
          <a:p>
            <a:r>
              <a:rPr lang="en-US" altLang="zh-CN" dirty="0"/>
              <a:t>2023/10/30</a:t>
            </a:r>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12</a:t>
            </a:fld>
            <a:endParaRPr lang="zh-CN" altLang="en-US" dirty="0"/>
          </a:p>
        </p:txBody>
      </p:sp>
      <p:sp>
        <p:nvSpPr>
          <p:cNvPr id="4" name="文本占位符 3"/>
          <p:cNvSpPr>
            <a:spLocks noGrp="1"/>
          </p:cNvSpPr>
          <p:nvPr>
            <p:ph type="body" sz="quarter" idx="14"/>
          </p:nvPr>
        </p:nvSpPr>
        <p:spPr/>
        <p:txBody>
          <a:bodyPr/>
          <a:lstStyle/>
          <a:p>
            <a:r>
              <a:rPr lang="en-US" altLang="zh-CN" dirty="0"/>
              <a:t>Background</a:t>
            </a:r>
            <a:endParaRPr lang="zh-CN" altLang="en-US" dirty="0"/>
          </a:p>
        </p:txBody>
      </p:sp>
      <p:sp>
        <p:nvSpPr>
          <p:cNvPr id="6" name="文本占位符 5"/>
          <p:cNvSpPr>
            <a:spLocks noGrp="1"/>
          </p:cNvSpPr>
          <p:nvPr>
            <p:ph type="body" sz="quarter" idx="15"/>
          </p:nvPr>
        </p:nvSpPr>
        <p:spPr/>
        <p:txBody>
          <a:bodyPr/>
          <a:lstStyle/>
          <a:p>
            <a:r>
              <a:rPr lang="en-US" altLang="zh-CN" dirty="0"/>
              <a:t>FedFIM</a:t>
            </a:r>
            <a:endParaRPr lang="zh-CN" altLang="en-US" dirty="0"/>
          </a:p>
        </p:txBody>
      </p:sp>
      <p:sp>
        <p:nvSpPr>
          <p:cNvPr id="7" name="文本占位符 6"/>
          <p:cNvSpPr>
            <a:spLocks noGrp="1"/>
          </p:cNvSpPr>
          <p:nvPr>
            <p:ph type="body" sz="quarter" idx="16"/>
          </p:nvPr>
        </p:nvSpPr>
        <p:spPr/>
        <p:txBody>
          <a:bodyPr/>
          <a:lstStyle/>
          <a:p>
            <a:r>
              <a:rPr lang="en-US" altLang="zh-CN" dirty="0"/>
              <a:t>Evaluation</a:t>
            </a:r>
            <a:endParaRPr lang="zh-CN" altLang="en-US" dirty="0"/>
          </a:p>
        </p:txBody>
      </p:sp>
      <p:sp>
        <p:nvSpPr>
          <p:cNvPr id="8" name="文本占位符 7"/>
          <p:cNvSpPr>
            <a:spLocks noGrp="1"/>
          </p:cNvSpPr>
          <p:nvPr>
            <p:ph type="body" sz="quarter" idx="17"/>
          </p:nvPr>
        </p:nvSpPr>
        <p:spPr/>
        <p:txBody>
          <a:bodyPr/>
          <a:lstStyle/>
          <a:p>
            <a:r>
              <a:rPr lang="en-US" altLang="zh-CN" dirty="0"/>
              <a:t>Conclusion</a:t>
            </a:r>
          </a:p>
        </p:txBody>
      </p:sp>
      <p:cxnSp>
        <p:nvCxnSpPr>
          <p:cNvPr id="32" name="直接连接符 31"/>
          <p:cNvCxnSpPr/>
          <p:nvPr/>
        </p:nvCxnSpPr>
        <p:spPr>
          <a:xfrm>
            <a:off x="1188161" y="1617304"/>
            <a:ext cx="1971065"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27085" y="1653153"/>
            <a:ext cx="3045588"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Critical Learning Periods in FL </a:t>
            </a:r>
            <a:endParaRPr lang="zh-CN" altLang="en-US" sz="1600" dirty="0"/>
          </a:p>
        </p:txBody>
      </p:sp>
      <p:sp>
        <p:nvSpPr>
          <p:cNvPr id="13" name="标题 1"/>
          <p:cNvSpPr txBox="1"/>
          <p:nvPr/>
        </p:nvSpPr>
        <p:spPr>
          <a:xfrm>
            <a:off x="570351" y="4943184"/>
            <a:ext cx="3278898" cy="516968"/>
          </a:xfrm>
          <a:prstGeom prst="rect">
            <a:avLst/>
          </a:prstGeom>
        </p:spPr>
        <p:txBody>
          <a:bodyPr vert="horz" lIns="91440" tIns="45720" rIns="91440" bIns="45720" rtlCol="0" anchor="ctr">
            <a:normAutofit/>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pPr marL="0" indent="0">
              <a:buNone/>
            </a:pPr>
            <a:endParaRPr lang="zh-CN" altLang="en-US" dirty="0">
              <a:latin typeface="Times New Roman" panose="02020603050405020304" pitchFamily="18" charset="0"/>
              <a:cs typeface="Times New Roman" panose="02020603050405020304" pitchFamily="18" charset="0"/>
            </a:endParaRPr>
          </a:p>
        </p:txBody>
      </p:sp>
      <p:cxnSp>
        <p:nvCxnSpPr>
          <p:cNvPr id="15" name="直接连接符 14"/>
          <p:cNvCxnSpPr/>
          <p:nvPr/>
        </p:nvCxnSpPr>
        <p:spPr>
          <a:xfrm>
            <a:off x="295574" y="2131482"/>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87248" y="1992691"/>
            <a:ext cx="3943684" cy="524567"/>
          </a:xfrm>
          <a:prstGeom prst="rect">
            <a:avLst/>
          </a:prstGeom>
          <a:noFill/>
        </p:spPr>
        <p:txBody>
          <a:bodyPr wrap="square" rtlCol="0">
            <a:spAutoFit/>
          </a:bodyPr>
          <a:lstStyle/>
          <a:p>
            <a:pPr algn="just" hangingPunct="0">
              <a:lnSpc>
                <a:spcPct val="130000"/>
              </a:lnSpc>
            </a:pPr>
            <a:r>
              <a:rPr lang="en-US" altLang="zh-CN" sz="2400" b="1" spc="100" dirty="0">
                <a:latin typeface="Times New Roman" panose="02020603050405020304" pitchFamily="18" charset="0"/>
                <a:ea typeface="思源黑体 CN Normal" panose="020B0400000000000000" pitchFamily="34" charset="-122"/>
                <a:cs typeface="Times New Roman" panose="02020603050405020304" pitchFamily="18" charset="0"/>
              </a:rPr>
              <a:t>Experiment 3: </a:t>
            </a:r>
          </a:p>
        </p:txBody>
      </p:sp>
      <p:cxnSp>
        <p:nvCxnSpPr>
          <p:cNvPr id="23" name="直接连接符 22"/>
          <p:cNvCxnSpPr/>
          <p:nvPr/>
        </p:nvCxnSpPr>
        <p:spPr>
          <a:xfrm>
            <a:off x="295574" y="3690474"/>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87248" y="3587039"/>
            <a:ext cx="2127352" cy="461665"/>
          </a:xfrm>
          <a:prstGeom prst="rect">
            <a:avLst/>
          </a:prstGeom>
          <a:noFill/>
        </p:spPr>
        <p:txBody>
          <a:bodyPr wrap="square">
            <a:spAutoFit/>
          </a:bodyPr>
          <a:lstStyle/>
          <a:p>
            <a:r>
              <a:rPr lang="en-US" altLang="zh-CN" sz="2400" b="1" spc="100" dirty="0">
                <a:latin typeface="Times New Roman" panose="02020603050405020304" pitchFamily="18" charset="0"/>
                <a:ea typeface="思源黑体 CN Normal" panose="020B0400000000000000" pitchFamily="34" charset="-122"/>
                <a:cs typeface="Times New Roman" panose="02020603050405020304" pitchFamily="18" charset="0"/>
              </a:rPr>
              <a:t>Purpose</a:t>
            </a:r>
            <a:endParaRPr lang="zh-CN" altLang="en-US" sz="2400" b="1"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矩形 26"/>
          <p:cNvSpPr/>
          <p:nvPr/>
        </p:nvSpPr>
        <p:spPr>
          <a:xfrm>
            <a:off x="172386" y="2476802"/>
            <a:ext cx="3943684" cy="111023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100" dirty="0">
                <a:latin typeface="Times New Roman" panose="02020603050405020304" pitchFamily="18" charset="0"/>
                <a:ea typeface="思源黑体 CN Normal" panose="020B0400000000000000" pitchFamily="34" charset="-122"/>
                <a:cs typeface="Times New Roman" panose="02020603050405020304" pitchFamily="18" charset="0"/>
              </a:rPr>
              <a:t>Explore the relationship between </a:t>
            </a:r>
            <a:r>
              <a:rPr lang="zh-CN" altLang="en-US" sz="2000" b="1" spc="100" dirty="0">
                <a:latin typeface="Times New Roman" panose="02020603050405020304" pitchFamily="18" charset="0"/>
                <a:ea typeface="思源黑体 CN Normal" panose="020B0400000000000000" pitchFamily="34" charset="-122"/>
                <a:cs typeface="Times New Roman" panose="02020603050405020304" pitchFamily="18" charset="0"/>
                <a:sym typeface="+mn-ea"/>
              </a:rPr>
              <a:t>Batch Size</a:t>
            </a:r>
            <a:r>
              <a:rPr lang="zh-CN" altLang="en-US" sz="2000" b="1" spc="100" dirty="0">
                <a:latin typeface="Times New Roman" panose="02020603050405020304" pitchFamily="18" charset="0"/>
                <a:ea typeface="思源黑体 CN Normal" panose="020B0400000000000000" pitchFamily="34" charset="-122"/>
                <a:cs typeface="Times New Roman" panose="02020603050405020304" pitchFamily="18" charset="0"/>
              </a:rPr>
              <a:t> and training performance</a:t>
            </a:r>
          </a:p>
        </p:txBody>
      </p:sp>
      <p:sp>
        <p:nvSpPr>
          <p:cNvPr id="28" name="矩形 27"/>
          <p:cNvSpPr/>
          <p:nvPr/>
        </p:nvSpPr>
        <p:spPr>
          <a:xfrm>
            <a:off x="172085" y="4083687"/>
            <a:ext cx="3943985" cy="136080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100" dirty="0">
                <a:latin typeface="Times New Roman" panose="02020603050405020304" pitchFamily="18" charset="0"/>
                <a:ea typeface="思源黑体 CN Normal" panose="020B0400000000000000" pitchFamily="34" charset="-122"/>
                <a:cs typeface="Times New Roman" panose="02020603050405020304" pitchFamily="18" charset="0"/>
              </a:rPr>
              <a:t>This experiment shows that the Batch Size has little to do with training performance</a:t>
            </a:r>
          </a:p>
        </p:txBody>
      </p:sp>
      <p:pic>
        <p:nvPicPr>
          <p:cNvPr id="10" name="图片 9"/>
          <p:cNvPicPr>
            <a:picLocks noChangeAspect="1"/>
          </p:cNvPicPr>
          <p:nvPr>
            <p:custDataLst>
              <p:tags r:id="rId1"/>
            </p:custDataLst>
          </p:nvPr>
        </p:nvPicPr>
        <p:blipFill>
          <a:blip r:embed="rId4"/>
          <a:stretch>
            <a:fillRect/>
          </a:stretch>
        </p:blipFill>
        <p:spPr>
          <a:xfrm>
            <a:off x="4116070" y="1528445"/>
            <a:ext cx="8075930" cy="42087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10" y="1064488"/>
            <a:ext cx="10515600" cy="516968"/>
          </a:xfrm>
        </p:spPr>
        <p:txBody>
          <a:bodyPr>
            <a:normAutofit/>
          </a:bodyPr>
          <a:lstStyle/>
          <a:p>
            <a:r>
              <a:rPr lang="en-US" altLang="zh-CN" dirty="0">
                <a:latin typeface="Times New Roman" panose="02020603050405020304" pitchFamily="18" charset="0"/>
                <a:cs typeface="Times New Roman" panose="02020603050405020304" pitchFamily="18" charset="0"/>
              </a:rPr>
              <a:t>How to prove the existence of a critical learning period in FL?</a:t>
            </a:r>
            <a:endParaRPr lang="zh-CN" altLang="en-US" dirty="0">
              <a:latin typeface="Times New Roman" panose="02020603050405020304" pitchFamily="18" charset="0"/>
              <a:cs typeface="Times New Roman" panose="02020603050405020304" pitchFamily="18" charset="0"/>
            </a:endParaRPr>
          </a:p>
        </p:txBody>
      </p:sp>
      <p:sp>
        <p:nvSpPr>
          <p:cNvPr id="17" name="日期占位符 16"/>
          <p:cNvSpPr>
            <a:spLocks noGrp="1"/>
          </p:cNvSpPr>
          <p:nvPr>
            <p:ph type="dt" sz="half" idx="10"/>
          </p:nvPr>
        </p:nvSpPr>
        <p:spPr/>
        <p:txBody>
          <a:bodyPr/>
          <a:lstStyle/>
          <a:p>
            <a:r>
              <a:rPr lang="en-US" altLang="zh-CN" dirty="0"/>
              <a:t>2023/10/30</a:t>
            </a:r>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13</a:t>
            </a:fld>
            <a:endParaRPr lang="zh-CN" altLang="en-US" dirty="0"/>
          </a:p>
        </p:txBody>
      </p:sp>
      <p:sp>
        <p:nvSpPr>
          <p:cNvPr id="4" name="文本占位符 3"/>
          <p:cNvSpPr>
            <a:spLocks noGrp="1"/>
          </p:cNvSpPr>
          <p:nvPr>
            <p:ph type="body" sz="quarter" idx="14"/>
          </p:nvPr>
        </p:nvSpPr>
        <p:spPr/>
        <p:txBody>
          <a:bodyPr/>
          <a:lstStyle/>
          <a:p>
            <a:r>
              <a:rPr lang="en-US" altLang="zh-CN" dirty="0"/>
              <a:t>Background</a:t>
            </a:r>
            <a:endParaRPr lang="zh-CN" altLang="en-US" dirty="0"/>
          </a:p>
        </p:txBody>
      </p:sp>
      <p:sp>
        <p:nvSpPr>
          <p:cNvPr id="6" name="文本占位符 5"/>
          <p:cNvSpPr>
            <a:spLocks noGrp="1"/>
          </p:cNvSpPr>
          <p:nvPr>
            <p:ph type="body" sz="quarter" idx="15"/>
          </p:nvPr>
        </p:nvSpPr>
        <p:spPr/>
        <p:txBody>
          <a:bodyPr/>
          <a:lstStyle/>
          <a:p>
            <a:r>
              <a:rPr lang="en-US" altLang="zh-CN" dirty="0"/>
              <a:t>FedFIM</a:t>
            </a:r>
            <a:endParaRPr lang="zh-CN" altLang="en-US" dirty="0"/>
          </a:p>
        </p:txBody>
      </p:sp>
      <p:sp>
        <p:nvSpPr>
          <p:cNvPr id="7" name="文本占位符 6"/>
          <p:cNvSpPr>
            <a:spLocks noGrp="1"/>
          </p:cNvSpPr>
          <p:nvPr>
            <p:ph type="body" sz="quarter" idx="16"/>
          </p:nvPr>
        </p:nvSpPr>
        <p:spPr/>
        <p:txBody>
          <a:bodyPr/>
          <a:lstStyle/>
          <a:p>
            <a:r>
              <a:rPr lang="en-US" altLang="zh-CN" dirty="0"/>
              <a:t>Evaluation</a:t>
            </a:r>
            <a:endParaRPr lang="zh-CN" altLang="en-US" dirty="0"/>
          </a:p>
        </p:txBody>
      </p:sp>
      <p:sp>
        <p:nvSpPr>
          <p:cNvPr id="8" name="文本占位符 7"/>
          <p:cNvSpPr>
            <a:spLocks noGrp="1"/>
          </p:cNvSpPr>
          <p:nvPr>
            <p:ph type="body" sz="quarter" idx="17"/>
          </p:nvPr>
        </p:nvSpPr>
        <p:spPr/>
        <p:txBody>
          <a:bodyPr/>
          <a:lstStyle/>
          <a:p>
            <a:r>
              <a:rPr lang="en-US" altLang="zh-CN" dirty="0"/>
              <a:t>Conclusion</a:t>
            </a:r>
          </a:p>
        </p:txBody>
      </p:sp>
      <p:cxnSp>
        <p:nvCxnSpPr>
          <p:cNvPr id="32" name="直接连接符 31"/>
          <p:cNvCxnSpPr/>
          <p:nvPr/>
        </p:nvCxnSpPr>
        <p:spPr>
          <a:xfrm>
            <a:off x="1188161" y="1617304"/>
            <a:ext cx="1971065"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27085" y="1653153"/>
            <a:ext cx="3045588"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Critical Learning Periods in FL </a:t>
            </a:r>
            <a:endParaRPr lang="zh-CN" altLang="en-US" sz="1600" dirty="0"/>
          </a:p>
        </p:txBody>
      </p:sp>
      <p:sp>
        <p:nvSpPr>
          <p:cNvPr id="13" name="标题 1"/>
          <p:cNvSpPr txBox="1"/>
          <p:nvPr/>
        </p:nvSpPr>
        <p:spPr>
          <a:xfrm>
            <a:off x="570351" y="4943184"/>
            <a:ext cx="3278898" cy="516968"/>
          </a:xfrm>
          <a:prstGeom prst="rect">
            <a:avLst/>
          </a:prstGeom>
        </p:spPr>
        <p:txBody>
          <a:bodyPr vert="horz" lIns="91440" tIns="45720" rIns="91440" bIns="45720" rtlCol="0" anchor="ctr">
            <a:normAutofit/>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pPr marL="0" indent="0">
              <a:buNone/>
            </a:pPr>
            <a:endParaRPr lang="zh-CN" altLang="en-US" dirty="0">
              <a:latin typeface="Times New Roman" panose="02020603050405020304" pitchFamily="18" charset="0"/>
              <a:cs typeface="Times New Roman" panose="02020603050405020304" pitchFamily="18" charset="0"/>
            </a:endParaRPr>
          </a:p>
        </p:txBody>
      </p:sp>
      <p:cxnSp>
        <p:nvCxnSpPr>
          <p:cNvPr id="15" name="直接连接符 14"/>
          <p:cNvCxnSpPr/>
          <p:nvPr/>
        </p:nvCxnSpPr>
        <p:spPr>
          <a:xfrm>
            <a:off x="295574" y="2131482"/>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84823" y="1942764"/>
            <a:ext cx="3943684" cy="524567"/>
          </a:xfrm>
          <a:prstGeom prst="rect">
            <a:avLst/>
          </a:prstGeom>
          <a:noFill/>
        </p:spPr>
        <p:txBody>
          <a:bodyPr wrap="square" rtlCol="0">
            <a:spAutoFit/>
          </a:bodyPr>
          <a:lstStyle/>
          <a:p>
            <a:pPr algn="just" hangingPunct="0">
              <a:lnSpc>
                <a:spcPct val="130000"/>
              </a:lnSpc>
            </a:pPr>
            <a:r>
              <a:rPr lang="en-US" altLang="zh-CN" sz="2400" b="1" spc="100" dirty="0">
                <a:latin typeface="Times New Roman" panose="02020603050405020304" pitchFamily="18" charset="0"/>
                <a:ea typeface="思源黑体 CN Normal" panose="020B0400000000000000" pitchFamily="34" charset="-122"/>
                <a:cs typeface="Times New Roman" panose="02020603050405020304" pitchFamily="18" charset="0"/>
              </a:rPr>
              <a:t>Experiment 4: </a:t>
            </a:r>
          </a:p>
        </p:txBody>
      </p:sp>
      <p:cxnSp>
        <p:nvCxnSpPr>
          <p:cNvPr id="23" name="直接连接符 22"/>
          <p:cNvCxnSpPr/>
          <p:nvPr/>
        </p:nvCxnSpPr>
        <p:spPr>
          <a:xfrm>
            <a:off x="295574" y="3721925"/>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65786" y="3574780"/>
            <a:ext cx="1644749" cy="524567"/>
          </a:xfrm>
          <a:prstGeom prst="rect">
            <a:avLst/>
          </a:prstGeom>
          <a:noFill/>
        </p:spPr>
        <p:txBody>
          <a:bodyPr wrap="square">
            <a:spAutoFit/>
          </a:bodyPr>
          <a:lstStyle/>
          <a:p>
            <a:pPr algn="just" hangingPunct="0">
              <a:lnSpc>
                <a:spcPct val="130000"/>
              </a:lnSpc>
            </a:pPr>
            <a:r>
              <a:rPr lang="en-US" altLang="zh-CN" sz="2400" b="1" spc="100" dirty="0">
                <a:latin typeface="Times New Roman" panose="02020603050405020304" pitchFamily="18" charset="0"/>
                <a:ea typeface="思源黑体 CN Normal" panose="020B0400000000000000" pitchFamily="34" charset="-122"/>
                <a:cs typeface="Times New Roman" panose="02020603050405020304" pitchFamily="18" charset="0"/>
              </a:rPr>
              <a:t>Purpose</a:t>
            </a:r>
            <a:endParaRPr lang="zh-CN" altLang="en-US" sz="2400" b="1"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7" name="矩形 26"/>
          <p:cNvSpPr/>
          <p:nvPr/>
        </p:nvSpPr>
        <p:spPr>
          <a:xfrm>
            <a:off x="173308" y="2472805"/>
            <a:ext cx="3943684" cy="104766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100" dirty="0">
                <a:latin typeface="Times New Roman" panose="02020603050405020304" pitchFamily="18" charset="0"/>
                <a:ea typeface="思源黑体 CN Normal" panose="020B0400000000000000" pitchFamily="34" charset="-122"/>
                <a:cs typeface="Times New Roman" panose="02020603050405020304" pitchFamily="18" charset="0"/>
              </a:rPr>
              <a:t>Explore the relationship between </a:t>
            </a:r>
            <a:r>
              <a:rPr lang="en-US" altLang="zh-CN" sz="2000" b="1" spc="100" dirty="0">
                <a:latin typeface="Times New Roman" panose="02020603050405020304" pitchFamily="18" charset="0"/>
                <a:ea typeface="思源黑体 CN Normal" panose="020B0400000000000000" pitchFamily="34" charset="-122"/>
                <a:cs typeface="Times New Roman" panose="02020603050405020304" pitchFamily="18" charset="0"/>
              </a:rPr>
              <a:t>Weight Decay </a:t>
            </a:r>
            <a:r>
              <a:rPr lang="zh-CN" altLang="en-US" sz="2000" b="1" spc="100" dirty="0">
                <a:latin typeface="Times New Roman" panose="02020603050405020304" pitchFamily="18" charset="0"/>
                <a:ea typeface="思源黑体 CN Normal" panose="020B0400000000000000" pitchFamily="34" charset="-122"/>
                <a:cs typeface="Times New Roman" panose="02020603050405020304" pitchFamily="18" charset="0"/>
              </a:rPr>
              <a:t>and training performance</a:t>
            </a:r>
          </a:p>
        </p:txBody>
      </p:sp>
      <p:sp>
        <p:nvSpPr>
          <p:cNvPr id="28" name="矩形 27"/>
          <p:cNvSpPr/>
          <p:nvPr/>
        </p:nvSpPr>
        <p:spPr>
          <a:xfrm>
            <a:off x="173007" y="4124245"/>
            <a:ext cx="3943985" cy="116129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100" dirty="0">
                <a:latin typeface="Times New Roman" panose="02020603050405020304" pitchFamily="18" charset="0"/>
                <a:ea typeface="思源黑体 CN Normal" panose="020B0400000000000000" pitchFamily="34" charset="-122"/>
                <a:cs typeface="Times New Roman" panose="02020603050405020304" pitchFamily="18" charset="0"/>
              </a:rPr>
              <a:t>Add different weight decay to see how each curve performs</a:t>
            </a:r>
          </a:p>
        </p:txBody>
      </p:sp>
      <p:pic>
        <p:nvPicPr>
          <p:cNvPr id="3" name="图片 2"/>
          <p:cNvPicPr>
            <a:picLocks noChangeAspect="1"/>
          </p:cNvPicPr>
          <p:nvPr>
            <p:custDataLst>
              <p:tags r:id="rId1"/>
            </p:custDataLst>
          </p:nvPr>
        </p:nvPicPr>
        <p:blipFill>
          <a:blip r:embed="rId4"/>
          <a:stretch>
            <a:fillRect/>
          </a:stretch>
        </p:blipFill>
        <p:spPr>
          <a:xfrm>
            <a:off x="4206240" y="1524635"/>
            <a:ext cx="6951980" cy="48317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029335" y="2523918"/>
            <a:ext cx="6273460" cy="2472855"/>
            <a:chOff x="1377020" y="924560"/>
            <a:chExt cx="6273460" cy="2472855"/>
          </a:xfrm>
        </p:grpSpPr>
        <p:sp>
          <p:nvSpPr>
            <p:cNvPr id="23" name="文本框 22"/>
            <p:cNvSpPr txBox="1"/>
            <p:nvPr/>
          </p:nvSpPr>
          <p:spPr>
            <a:xfrm>
              <a:off x="1385035" y="924560"/>
              <a:ext cx="603050" cy="1067343"/>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思源宋体 Heavy" panose="02020900000000000000" pitchFamily="18" charset="-122"/>
                  <a:ea typeface="思源宋体 Heavy" panose="02020900000000000000" pitchFamily="18" charset="-122"/>
                </a:rPr>
                <a:t>2</a:t>
              </a:r>
              <a:endParaRPr lang="zh-CN" altLang="en-US" sz="5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24" name="文本框 23"/>
            <p:cNvSpPr txBox="1"/>
            <p:nvPr/>
          </p:nvSpPr>
          <p:spPr>
            <a:xfrm>
              <a:off x="1981607" y="1377240"/>
              <a:ext cx="1563826" cy="525657"/>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思源宋体 Heavy" panose="02020900000000000000" pitchFamily="18" charset="-122"/>
                  <a:ea typeface="思源宋体 Heavy" panose="02020900000000000000" pitchFamily="18" charset="-122"/>
                </a:rPr>
                <a:t>Part Two</a:t>
              </a:r>
              <a:endParaRPr lang="zh-CN" altLang="en-US" sz="2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25" name="文本框 24"/>
            <p:cNvSpPr txBox="1"/>
            <p:nvPr/>
          </p:nvSpPr>
          <p:spPr>
            <a:xfrm>
              <a:off x="1519414" y="1902897"/>
              <a:ext cx="1783080" cy="891540"/>
            </a:xfrm>
            <a:prstGeom prst="rect">
              <a:avLst/>
            </a:prstGeom>
            <a:noFill/>
          </p:spPr>
          <p:txBody>
            <a:bodyPr wrap="none" rtlCol="0">
              <a:spAutoFit/>
            </a:bodyPr>
            <a:lstStyle/>
            <a:p>
              <a:pPr algn="just" hangingPunct="0">
                <a:lnSpc>
                  <a:spcPct val="130000"/>
                </a:lnSpc>
              </a:pPr>
              <a:r>
                <a:rPr lang="en-US" altLang="zh-CN" sz="4000" spc="100" dirty="0" err="1">
                  <a:solidFill>
                    <a:schemeClr val="accent1"/>
                  </a:solidFill>
                  <a:latin typeface="思源宋体 Heavy" panose="02020900000000000000" pitchFamily="18" charset="-122"/>
                  <a:ea typeface="思源宋体 Heavy" panose="02020900000000000000" pitchFamily="18" charset="-122"/>
                </a:rPr>
                <a:t>FedFIM</a:t>
              </a:r>
            </a:p>
          </p:txBody>
        </p:sp>
        <p:cxnSp>
          <p:nvCxnSpPr>
            <p:cNvPr id="26" name="直接连接符 25"/>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377020" y="2980057"/>
              <a:ext cx="6096000" cy="417358"/>
            </a:xfrm>
            <a:prstGeom prst="rect">
              <a:avLst/>
            </a:prstGeom>
          </p:spPr>
          <p:txBody>
            <a:bodyPr>
              <a:spAutoFit/>
            </a:bodyPr>
            <a:lstStyle/>
            <a:p>
              <a:pPr algn="just" hangingPunct="0">
                <a:lnSpc>
                  <a:spcPct val="130000"/>
                </a:lnSpc>
              </a:pPr>
              <a:endParaRPr lang="zh-CN" altLang="en-US" spc="1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rot="5400000">
            <a:off x="178349" y="-178349"/>
            <a:ext cx="815032" cy="1171729"/>
            <a:chOff x="136270" y="441325"/>
            <a:chExt cx="2690232" cy="1572670"/>
          </a:xfrm>
        </p:grpSpPr>
        <p:sp>
          <p:nvSpPr>
            <p:cNvPr id="49" name="矩形 48"/>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rot="16200000">
            <a:off x="10974982" y="5053481"/>
            <a:ext cx="1846660" cy="587375"/>
            <a:chOff x="136270" y="441325"/>
            <a:chExt cx="2690232" cy="1572670"/>
          </a:xfrm>
        </p:grpSpPr>
        <p:sp>
          <p:nvSpPr>
            <p:cNvPr id="55" name="矩形 54"/>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Times New Roman" panose="02020603050405020304" pitchFamily="18" charset="0"/>
                <a:cs typeface="Times New Roman" panose="02020603050405020304" pitchFamily="18" charset="0"/>
              </a:rPr>
              <a:t>Fisher Information Matrix</a:t>
            </a:r>
          </a:p>
        </p:txBody>
      </p:sp>
      <p:sp>
        <p:nvSpPr>
          <p:cNvPr id="17" name="日期占位符 16"/>
          <p:cNvSpPr>
            <a:spLocks noGrp="1"/>
          </p:cNvSpPr>
          <p:nvPr>
            <p:ph type="dt" sz="half" idx="10"/>
          </p:nvPr>
        </p:nvSpPr>
        <p:spPr/>
        <p:txBody>
          <a:bodyPr/>
          <a:lstStyle/>
          <a:p>
            <a:r>
              <a:rPr lang="en-US" altLang="zh-CN" dirty="0">
                <a:sym typeface="+mn-ea"/>
              </a:rPr>
              <a:t>2023/10/30</a:t>
            </a:r>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15</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Background</a:t>
            </a:r>
            <a:endParaRPr lang="zh-CN" altLang="en-US" dirty="0"/>
          </a:p>
        </p:txBody>
      </p:sp>
      <p:sp>
        <p:nvSpPr>
          <p:cNvPr id="6" name="文本占位符 5"/>
          <p:cNvSpPr>
            <a:spLocks noGrp="1"/>
          </p:cNvSpPr>
          <p:nvPr>
            <p:ph type="body" sz="quarter" idx="15"/>
          </p:nvPr>
        </p:nvSpPr>
        <p:spPr>
          <a:solidFill>
            <a:srgbClr val="AF2125"/>
          </a:solidFill>
        </p:spPr>
        <p:txBody>
          <a:bodyPr/>
          <a:lstStyle/>
          <a:p>
            <a:r>
              <a:rPr lang="en-US" altLang="zh-CN" dirty="0" err="1"/>
              <a:t>FedFIM</a:t>
            </a:r>
            <a:endParaRPr lang="zh-CN" altLang="en-US" dirty="0"/>
          </a:p>
        </p:txBody>
      </p:sp>
      <p:sp>
        <p:nvSpPr>
          <p:cNvPr id="7" name="文本占位符 6"/>
          <p:cNvSpPr>
            <a:spLocks noGrp="1"/>
          </p:cNvSpPr>
          <p:nvPr>
            <p:ph type="body" sz="quarter" idx="16"/>
          </p:nvPr>
        </p:nvSpPr>
        <p:spPr/>
        <p:txBody>
          <a:bodyPr/>
          <a:lstStyle/>
          <a:p>
            <a:r>
              <a:rPr lang="en-US" altLang="zh-CN" dirty="0"/>
              <a:t>Evaluation</a:t>
            </a:r>
            <a:endParaRPr lang="zh-CN" altLang="en-US" dirty="0"/>
          </a:p>
        </p:txBody>
      </p:sp>
      <p:sp>
        <p:nvSpPr>
          <p:cNvPr id="8" name="文本占位符 7"/>
          <p:cNvSpPr>
            <a:spLocks noGrp="1"/>
          </p:cNvSpPr>
          <p:nvPr>
            <p:ph type="body" sz="quarter" idx="17"/>
          </p:nvPr>
        </p:nvSpPr>
        <p:spPr/>
        <p:txBody>
          <a:bodyPr/>
          <a:lstStyle/>
          <a:p>
            <a:r>
              <a:rPr lang="en-US" altLang="zh-CN" dirty="0">
                <a:sym typeface="+mn-ea"/>
              </a:rPr>
              <a:t>Conclusion</a:t>
            </a:r>
            <a:endParaRPr lang="zh-CN" altLang="en-US" dirty="0"/>
          </a:p>
        </p:txBody>
      </p:sp>
      <p:cxnSp>
        <p:nvCxnSpPr>
          <p:cNvPr id="32" name="直接连接符 31"/>
          <p:cNvCxnSpPr/>
          <p:nvPr>
            <p:custDataLst>
              <p:tags r:id="rId1"/>
            </p:custDataLst>
          </p:nvPr>
        </p:nvCxnSpPr>
        <p:spPr>
          <a:xfrm>
            <a:off x="1188161" y="1617304"/>
            <a:ext cx="1971065"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2"/>
            </p:custDataLst>
          </p:nvPr>
        </p:nvSpPr>
        <p:spPr>
          <a:xfrm>
            <a:off x="1181696" y="1611882"/>
            <a:ext cx="2399704" cy="369332"/>
          </a:xfrm>
          <a:prstGeom prst="rect">
            <a:avLst/>
          </a:prstGeom>
          <a:noFill/>
        </p:spPr>
        <p:txBody>
          <a:bodyPr wrap="square">
            <a:spAutoFit/>
          </a:bodyPr>
          <a:lstStyle/>
          <a:p>
            <a:r>
              <a:rPr lang="en-US" altLang="zh-CN" sz="1800" spc="100" dirty="0">
                <a:latin typeface="Times New Roman" panose="02020603050405020304" pitchFamily="18" charset="0"/>
                <a:ea typeface="思源黑体 CN Normal" panose="020B0400000000000000" pitchFamily="34" charset="-122"/>
                <a:cs typeface="Times New Roman" panose="02020603050405020304" pitchFamily="18" charset="0"/>
              </a:rPr>
              <a:t>Centralized Learning</a:t>
            </a:r>
            <a:endParaRPr lang="zh-CN" altLang="en-US" dirty="0"/>
          </a:p>
        </p:txBody>
      </p:sp>
      <p:sp>
        <p:nvSpPr>
          <p:cNvPr id="5" name="文本框 4"/>
          <p:cNvSpPr txBox="1"/>
          <p:nvPr/>
        </p:nvSpPr>
        <p:spPr>
          <a:xfrm>
            <a:off x="1739900" y="2140395"/>
            <a:ext cx="5813425" cy="524567"/>
          </a:xfrm>
          <a:prstGeom prst="rect">
            <a:avLst/>
          </a:prstGeom>
          <a:noFill/>
        </p:spPr>
        <p:txBody>
          <a:bodyPr wrap="square" rtlCol="0">
            <a:spAutoFit/>
          </a:bodyPr>
          <a:lstStyle/>
          <a:p>
            <a:pPr algn="just" hangingPunct="0">
              <a:lnSpc>
                <a:spcPct val="130000"/>
              </a:lnSpc>
            </a:pPr>
            <a:r>
              <a:rPr lang="en-US" altLang="zh-CN" sz="2400" spc="100" dirty="0">
                <a:latin typeface="Times New Roman" panose="02020603050405020304" pitchFamily="18" charset="0"/>
                <a:ea typeface="思源黑体 CN Normal" panose="020B0400000000000000" pitchFamily="34" charset="-122"/>
                <a:cs typeface="Times New Roman" panose="02020603050405020304" pitchFamily="18" charset="0"/>
              </a:rPr>
              <a:t>a probabilisitic classification model</a:t>
            </a:r>
          </a:p>
        </p:txBody>
      </p:sp>
      <p:sp>
        <p:nvSpPr>
          <p:cNvPr id="11" name="文本框 10"/>
          <p:cNvSpPr txBox="1"/>
          <p:nvPr/>
        </p:nvSpPr>
        <p:spPr>
          <a:xfrm>
            <a:off x="1739900" y="2831901"/>
            <a:ext cx="9613900" cy="524567"/>
          </a:xfrm>
          <a:prstGeom prst="rect">
            <a:avLst/>
          </a:prstGeom>
          <a:noFill/>
        </p:spPr>
        <p:txBody>
          <a:bodyPr wrap="square" rtlCol="0">
            <a:spAutoFit/>
          </a:bodyPr>
          <a:lstStyle/>
          <a:p>
            <a:pPr algn="just" hangingPunct="0">
              <a:lnSpc>
                <a:spcPct val="130000"/>
              </a:lnSpc>
            </a:pPr>
            <a:r>
              <a:rPr lang="en-US" altLang="zh-CN" sz="2400" spc="100" dirty="0">
                <a:latin typeface="Times New Roman" panose="02020603050405020304" pitchFamily="18" charset="0"/>
                <a:ea typeface="思源黑体 CN Normal" panose="020B0400000000000000" pitchFamily="34" charset="-122"/>
                <a:cs typeface="Times New Roman" panose="02020603050405020304" pitchFamily="18" charset="0"/>
              </a:rPr>
              <a:t>the cross-entropy loss function calculated for input x and label y.</a:t>
            </a:r>
          </a:p>
        </p:txBody>
      </p:sp>
      <p:sp>
        <p:nvSpPr>
          <p:cNvPr id="15" name="文本框 14"/>
          <p:cNvSpPr txBox="1"/>
          <p:nvPr/>
        </p:nvSpPr>
        <p:spPr>
          <a:xfrm>
            <a:off x="3515120" y="3398498"/>
            <a:ext cx="8420895" cy="1004699"/>
          </a:xfrm>
          <a:prstGeom prst="rect">
            <a:avLst/>
          </a:prstGeom>
          <a:noFill/>
        </p:spPr>
        <p:txBody>
          <a:bodyPr wrap="squar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a:t>
            </a:r>
            <a:r>
              <a:rPr lang="en-US" altLang="zh-CN" sz="2400" spc="100" dirty="0">
                <a:latin typeface="Times New Roman" panose="02020603050405020304" pitchFamily="18" charset="0"/>
                <a:ea typeface="思源黑体 CN Normal" panose="020B0400000000000000" pitchFamily="34" charset="-122"/>
                <a:cs typeface="Times New Roman" panose="02020603050405020304" pitchFamily="18" charset="0"/>
              </a:rPr>
              <a:t>the corresponding gradient of the loss computed for an example (x, y)</a:t>
            </a:r>
          </a:p>
        </p:txBody>
      </p:sp>
      <p:sp>
        <p:nvSpPr>
          <p:cNvPr id="20" name="文本框 19"/>
          <p:cNvSpPr txBox="1"/>
          <p:nvPr/>
        </p:nvSpPr>
        <p:spPr>
          <a:xfrm>
            <a:off x="273050" y="4622800"/>
            <a:ext cx="11141075" cy="570865"/>
          </a:xfrm>
          <a:prstGeom prst="rect">
            <a:avLst/>
          </a:prstGeom>
          <a:noFill/>
        </p:spPr>
        <p:txBody>
          <a:bodyPr wrap="square" rtlCol="0" anchor="t">
            <a:spAutoFit/>
          </a:bodyPr>
          <a:lstStyle/>
          <a:p>
            <a:pPr algn="just" hangingPunct="0">
              <a:lnSpc>
                <a:spcPct val="130000"/>
              </a:lnSpc>
            </a:pPr>
            <a:r>
              <a:rPr lang="en-US" altLang="zh-CN" sz="2400" spc="1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The Fisher Information Matrix (FIM) F for centralized training is defined as</a:t>
            </a:r>
            <a:r>
              <a:rPr lang="zh-CN" altLang="en-US" sz="2400" spc="1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a:t>
            </a:r>
          </a:p>
        </p:txBody>
      </p:sp>
      <p:graphicFrame>
        <p:nvGraphicFramePr>
          <p:cNvPr id="9" name="对象 8">
            <a:extLst>
              <a:ext uri="{FF2B5EF4-FFF2-40B4-BE49-F238E27FC236}">
                <a16:creationId xmlns:a16="http://schemas.microsoft.com/office/drawing/2014/main" id="{17A5D61E-2935-472A-8F2A-272B568263C3}"/>
              </a:ext>
            </a:extLst>
          </p:cNvPr>
          <p:cNvGraphicFramePr>
            <a:graphicFrameLocks noChangeAspect="1"/>
          </p:cNvGraphicFramePr>
          <p:nvPr>
            <p:extLst>
              <p:ext uri="{D42A27DB-BD31-4B8C-83A1-F6EECF244321}">
                <p14:modId xmlns:p14="http://schemas.microsoft.com/office/powerpoint/2010/main" val="1343261199"/>
              </p:ext>
            </p:extLst>
          </p:nvPr>
        </p:nvGraphicFramePr>
        <p:xfrm>
          <a:off x="282970" y="2208918"/>
          <a:ext cx="1346200" cy="469900"/>
        </p:xfrm>
        <a:graphic>
          <a:graphicData uri="http://schemas.openxmlformats.org/presentationml/2006/ole">
            <mc:AlternateContent xmlns:mc="http://schemas.openxmlformats.org/markup-compatibility/2006">
              <mc:Choice xmlns:v="urn:schemas-microsoft-com:vml" Requires="v">
                <p:oleObj name="Equation" r:id="rId5" imgW="1346040" imgH="469800" progId="Equation.DSMT4">
                  <p:embed/>
                </p:oleObj>
              </mc:Choice>
              <mc:Fallback>
                <p:oleObj name="Equation" r:id="rId5" imgW="1346040" imgH="469800" progId="Equation.DSMT4">
                  <p:embed/>
                  <p:pic>
                    <p:nvPicPr>
                      <p:cNvPr id="0" name=""/>
                      <p:cNvPicPr/>
                      <p:nvPr/>
                    </p:nvPicPr>
                    <p:blipFill>
                      <a:blip r:embed="rId6"/>
                      <a:stretch>
                        <a:fillRect/>
                      </a:stretch>
                    </p:blipFill>
                    <p:spPr>
                      <a:xfrm>
                        <a:off x="282970" y="2208918"/>
                        <a:ext cx="1346200" cy="469900"/>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1806B64D-0754-4714-8D97-A485E2EB9944}"/>
              </a:ext>
            </a:extLst>
          </p:cNvPr>
          <p:cNvGraphicFramePr>
            <a:graphicFrameLocks noChangeAspect="1"/>
          </p:cNvGraphicFramePr>
          <p:nvPr>
            <p:extLst>
              <p:ext uri="{D42A27DB-BD31-4B8C-83A1-F6EECF244321}">
                <p14:modId xmlns:p14="http://schemas.microsoft.com/office/powerpoint/2010/main" val="38059789"/>
              </p:ext>
            </p:extLst>
          </p:nvPr>
        </p:nvGraphicFramePr>
        <p:xfrm>
          <a:off x="282970" y="2929327"/>
          <a:ext cx="1346200" cy="368300"/>
        </p:xfrm>
        <a:graphic>
          <a:graphicData uri="http://schemas.openxmlformats.org/presentationml/2006/ole">
            <mc:AlternateContent xmlns:mc="http://schemas.openxmlformats.org/markup-compatibility/2006">
              <mc:Choice xmlns:v="urn:schemas-microsoft-com:vml" Requires="v">
                <p:oleObj name="Equation" r:id="rId7" imgW="1346040" imgH="368280" progId="Equation.DSMT4">
                  <p:embed/>
                </p:oleObj>
              </mc:Choice>
              <mc:Fallback>
                <p:oleObj name="Equation" r:id="rId7" imgW="1346040" imgH="368280" progId="Equation.DSMT4">
                  <p:embed/>
                  <p:pic>
                    <p:nvPicPr>
                      <p:cNvPr id="0" name=""/>
                      <p:cNvPicPr/>
                      <p:nvPr/>
                    </p:nvPicPr>
                    <p:blipFill>
                      <a:blip r:embed="rId8"/>
                      <a:stretch>
                        <a:fillRect/>
                      </a:stretch>
                    </p:blipFill>
                    <p:spPr>
                      <a:xfrm>
                        <a:off x="282970" y="2929327"/>
                        <a:ext cx="1346200" cy="368300"/>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025EDD86-5B96-46D9-A834-5F84F866F219}"/>
              </a:ext>
            </a:extLst>
          </p:cNvPr>
          <p:cNvGraphicFramePr>
            <a:graphicFrameLocks noChangeAspect="1"/>
          </p:cNvGraphicFramePr>
          <p:nvPr>
            <p:extLst>
              <p:ext uri="{D42A27DB-BD31-4B8C-83A1-F6EECF244321}">
                <p14:modId xmlns:p14="http://schemas.microsoft.com/office/powerpoint/2010/main" val="365503066"/>
              </p:ext>
            </p:extLst>
          </p:nvPr>
        </p:nvGraphicFramePr>
        <p:xfrm>
          <a:off x="282970" y="3354991"/>
          <a:ext cx="3263900" cy="787400"/>
        </p:xfrm>
        <a:graphic>
          <a:graphicData uri="http://schemas.openxmlformats.org/presentationml/2006/ole">
            <mc:AlternateContent xmlns:mc="http://schemas.openxmlformats.org/markup-compatibility/2006">
              <mc:Choice xmlns:v="urn:schemas-microsoft-com:vml" Requires="v">
                <p:oleObj name="Equation" r:id="rId9" imgW="3263760" imgH="787320" progId="Equation.DSMT4">
                  <p:embed/>
                </p:oleObj>
              </mc:Choice>
              <mc:Fallback>
                <p:oleObj name="Equation" r:id="rId9" imgW="3263760" imgH="787320" progId="Equation.DSMT4">
                  <p:embed/>
                  <p:pic>
                    <p:nvPicPr>
                      <p:cNvPr id="0" name=""/>
                      <p:cNvPicPr/>
                      <p:nvPr/>
                    </p:nvPicPr>
                    <p:blipFill>
                      <a:blip r:embed="rId10"/>
                      <a:stretch>
                        <a:fillRect/>
                      </a:stretch>
                    </p:blipFill>
                    <p:spPr>
                      <a:xfrm>
                        <a:off x="282970" y="3354991"/>
                        <a:ext cx="3263900" cy="78740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9BACD74E-F12D-4C15-833D-877ABE93FD03}"/>
              </a:ext>
            </a:extLst>
          </p:cNvPr>
          <p:cNvGraphicFramePr>
            <a:graphicFrameLocks noChangeAspect="1"/>
          </p:cNvGraphicFramePr>
          <p:nvPr>
            <p:extLst>
              <p:ext uri="{D42A27DB-BD31-4B8C-83A1-F6EECF244321}">
                <p14:modId xmlns:p14="http://schemas.microsoft.com/office/powerpoint/2010/main" val="3858658749"/>
              </p:ext>
            </p:extLst>
          </p:nvPr>
        </p:nvGraphicFramePr>
        <p:xfrm>
          <a:off x="4483100" y="2190750"/>
          <a:ext cx="177800" cy="304800"/>
        </p:xfrm>
        <a:graphic>
          <a:graphicData uri="http://schemas.openxmlformats.org/presentationml/2006/ole">
            <mc:AlternateContent xmlns:mc="http://schemas.openxmlformats.org/markup-compatibility/2006">
              <mc:Choice xmlns:v="urn:schemas-microsoft-com:vml" Requires="v">
                <p:oleObj name="Equation" r:id="rId11" imgW="177480" imgH="304560" progId="Equation.DSMT4">
                  <p:embed/>
                </p:oleObj>
              </mc:Choice>
              <mc:Fallback>
                <p:oleObj name="Equation" r:id="rId11" imgW="177480" imgH="304560" progId="Equation.DSMT4">
                  <p:embed/>
                  <p:pic>
                    <p:nvPicPr>
                      <p:cNvPr id="0" name=""/>
                      <p:cNvPicPr/>
                      <p:nvPr/>
                    </p:nvPicPr>
                    <p:blipFill>
                      <a:blip r:embed="rId12"/>
                      <a:stretch>
                        <a:fillRect/>
                      </a:stretch>
                    </p:blipFill>
                    <p:spPr>
                      <a:xfrm>
                        <a:off x="4483100" y="2190750"/>
                        <a:ext cx="177800" cy="304800"/>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2F87FB3E-581E-4315-96AF-EB375AF5237D}"/>
              </a:ext>
            </a:extLst>
          </p:cNvPr>
          <p:cNvGraphicFramePr>
            <a:graphicFrameLocks noChangeAspect="1"/>
          </p:cNvGraphicFramePr>
          <p:nvPr>
            <p:extLst>
              <p:ext uri="{D42A27DB-BD31-4B8C-83A1-F6EECF244321}">
                <p14:modId xmlns:p14="http://schemas.microsoft.com/office/powerpoint/2010/main" val="350092267"/>
              </p:ext>
            </p:extLst>
          </p:nvPr>
        </p:nvGraphicFramePr>
        <p:xfrm>
          <a:off x="3481160" y="5328625"/>
          <a:ext cx="4838700" cy="495300"/>
        </p:xfrm>
        <a:graphic>
          <a:graphicData uri="http://schemas.openxmlformats.org/presentationml/2006/ole">
            <mc:AlternateContent xmlns:mc="http://schemas.openxmlformats.org/markup-compatibility/2006">
              <mc:Choice xmlns:v="urn:schemas-microsoft-com:vml" Requires="v">
                <p:oleObj name="Equation" r:id="rId13" imgW="4838400" imgH="495000" progId="Equation.DSMT4">
                  <p:embed/>
                </p:oleObj>
              </mc:Choice>
              <mc:Fallback>
                <p:oleObj name="Equation" r:id="rId13" imgW="4838400" imgH="495000" progId="Equation.DSMT4">
                  <p:embed/>
                  <p:pic>
                    <p:nvPicPr>
                      <p:cNvPr id="0" name=""/>
                      <p:cNvPicPr/>
                      <p:nvPr/>
                    </p:nvPicPr>
                    <p:blipFill>
                      <a:blip r:embed="rId14"/>
                      <a:stretch>
                        <a:fillRect/>
                      </a:stretch>
                    </p:blipFill>
                    <p:spPr>
                      <a:xfrm>
                        <a:off x="3481160" y="5328625"/>
                        <a:ext cx="4838700" cy="495300"/>
                      </a:xfrm>
                      <a:prstGeom prst="rect">
                        <a:avLst/>
                      </a:prstGeom>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custDataLst>
              <p:tags r:id="rId1"/>
            </p:custDataLst>
          </p:nvPr>
        </p:nvSpPr>
        <p:spPr>
          <a:xfrm>
            <a:off x="6209330" y="2451369"/>
            <a:ext cx="5840554" cy="79311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spc="100" dirty="0">
              <a:ea typeface="思源黑体 CN Normal" panose="020B0400000000000000" pitchFamily="34" charset="-122"/>
            </a:endParaRPr>
          </a:p>
        </p:txBody>
      </p:sp>
      <p:sp>
        <p:nvSpPr>
          <p:cNvPr id="2" name="标题 1"/>
          <p:cNvSpPr>
            <a:spLocks noGrp="1"/>
          </p:cNvSpPr>
          <p:nvPr>
            <p:ph type="title"/>
          </p:nvPr>
        </p:nvSpPr>
        <p:spPr/>
        <p:txBody>
          <a:bodyPr>
            <a:normAutofit/>
          </a:bodyPr>
          <a:lstStyle/>
          <a:p>
            <a:r>
              <a:rPr lang="zh-CN" altLang="en-US" dirty="0">
                <a:latin typeface="Times New Roman" panose="02020603050405020304" pitchFamily="18" charset="0"/>
                <a:cs typeface="Times New Roman" panose="02020603050405020304" pitchFamily="18" charset="0"/>
              </a:rPr>
              <a:t>Federated Fisher Information Matrix</a:t>
            </a:r>
          </a:p>
        </p:txBody>
      </p:sp>
      <p:sp>
        <p:nvSpPr>
          <p:cNvPr id="17" name="日期占位符 16"/>
          <p:cNvSpPr>
            <a:spLocks noGrp="1"/>
          </p:cNvSpPr>
          <p:nvPr>
            <p:ph type="dt" sz="half" idx="10"/>
          </p:nvPr>
        </p:nvSpPr>
        <p:spPr/>
        <p:txBody>
          <a:bodyPr/>
          <a:lstStyle/>
          <a:p>
            <a:r>
              <a:rPr lang="en-US" altLang="zh-CN" dirty="0">
                <a:sym typeface="+mn-ea"/>
              </a:rPr>
              <a:t>2023/10/30</a:t>
            </a:r>
            <a:endParaRPr lang="zh-CN" altLang="en-US" dirty="0"/>
          </a:p>
        </p:txBody>
      </p:sp>
      <p:sp>
        <p:nvSpPr>
          <p:cNvPr id="18" name="页脚占位符 17"/>
          <p:cNvSpPr>
            <a:spLocks noGrp="1"/>
          </p:cNvSpPr>
          <p:nvPr>
            <p:ph type="ftr" sz="quarter" idx="11"/>
          </p:nvPr>
        </p:nvSpPr>
        <p:spPr/>
        <p:txBody>
          <a:bodyPr/>
          <a:lstStyle/>
          <a:p>
            <a:r>
              <a:rPr lang="zh-CN" altLang="en-US"/>
              <a:t>西安电子科技大学</a:t>
            </a:r>
            <a:endParaRPr lang="zh-CN" altLang="en-US" dirty="0"/>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16</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Background</a:t>
            </a:r>
            <a:endParaRPr lang="zh-CN" altLang="en-US" dirty="0"/>
          </a:p>
        </p:txBody>
      </p:sp>
      <p:sp>
        <p:nvSpPr>
          <p:cNvPr id="6" name="文本占位符 5"/>
          <p:cNvSpPr>
            <a:spLocks noGrp="1"/>
          </p:cNvSpPr>
          <p:nvPr>
            <p:ph type="body" sz="quarter" idx="15"/>
          </p:nvPr>
        </p:nvSpPr>
        <p:spPr>
          <a:solidFill>
            <a:srgbClr val="AF2125"/>
          </a:solidFill>
        </p:spPr>
        <p:txBody>
          <a:bodyPr/>
          <a:lstStyle/>
          <a:p>
            <a:r>
              <a:rPr lang="en-US" altLang="zh-CN" dirty="0" err="1"/>
              <a:t>FedFIM</a:t>
            </a:r>
            <a:endParaRPr lang="zh-CN" altLang="en-US" dirty="0"/>
          </a:p>
        </p:txBody>
      </p:sp>
      <p:sp>
        <p:nvSpPr>
          <p:cNvPr id="7" name="文本占位符 6"/>
          <p:cNvSpPr>
            <a:spLocks noGrp="1"/>
          </p:cNvSpPr>
          <p:nvPr>
            <p:ph type="body" sz="quarter" idx="16"/>
          </p:nvPr>
        </p:nvSpPr>
        <p:spPr/>
        <p:txBody>
          <a:bodyPr/>
          <a:lstStyle/>
          <a:p>
            <a:r>
              <a:rPr lang="en-US" altLang="zh-CN" dirty="0"/>
              <a:t>Evaluation</a:t>
            </a:r>
            <a:endParaRPr lang="zh-CN" altLang="en-US" dirty="0"/>
          </a:p>
        </p:txBody>
      </p:sp>
      <p:sp>
        <p:nvSpPr>
          <p:cNvPr id="8" name="文本占位符 7"/>
          <p:cNvSpPr>
            <a:spLocks noGrp="1"/>
          </p:cNvSpPr>
          <p:nvPr>
            <p:ph type="body" sz="quarter" idx="17"/>
          </p:nvPr>
        </p:nvSpPr>
        <p:spPr/>
        <p:txBody>
          <a:bodyPr/>
          <a:lstStyle/>
          <a:p>
            <a:r>
              <a:rPr lang="en-US" altLang="zh-CN" dirty="0">
                <a:sym typeface="+mn-ea"/>
              </a:rPr>
              <a:t>Conclusion</a:t>
            </a:r>
            <a:endParaRPr lang="zh-CN" altLang="en-US" dirty="0"/>
          </a:p>
        </p:txBody>
      </p:sp>
      <p:cxnSp>
        <p:nvCxnSpPr>
          <p:cNvPr id="32" name="直接连接符 31"/>
          <p:cNvCxnSpPr/>
          <p:nvPr>
            <p:custDataLst>
              <p:tags r:id="rId2"/>
            </p:custDataLst>
          </p:nvPr>
        </p:nvCxnSpPr>
        <p:spPr>
          <a:xfrm>
            <a:off x="1188161" y="1617304"/>
            <a:ext cx="1971065"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custDataLst>
              <p:tags r:id="rId3"/>
            </p:custDataLst>
          </p:nvPr>
        </p:nvSpPr>
        <p:spPr>
          <a:xfrm>
            <a:off x="1102386" y="1582859"/>
            <a:ext cx="2214827" cy="380489"/>
          </a:xfrm>
          <a:prstGeom prst="rect">
            <a:avLst/>
          </a:prstGeom>
          <a:noFill/>
        </p:spPr>
        <p:txBody>
          <a:bodyPr wrap="square" rtlCol="0">
            <a:spAutoFit/>
          </a:bodyPr>
          <a:lstStyle/>
          <a:p>
            <a:pPr algn="just" hangingPunct="0">
              <a:lnSpc>
                <a:spcPct val="130000"/>
              </a:lnSpc>
            </a:pPr>
            <a:r>
              <a:rPr lang="en-US" altLang="zh-CN" sz="1600" spc="100" dirty="0">
                <a:latin typeface="Times New Roman" panose="02020603050405020304" pitchFamily="18" charset="0"/>
                <a:ea typeface="思源黑体 CN Normal" panose="020B0400000000000000" pitchFamily="34" charset="-122"/>
                <a:cs typeface="Times New Roman" panose="02020603050405020304" pitchFamily="18" charset="0"/>
              </a:rPr>
              <a:t>Federated Learning</a:t>
            </a:r>
            <a:endParaRPr lang="zh-CN" altLang="en-US" sz="16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cxnSp>
        <p:nvCxnSpPr>
          <p:cNvPr id="9" name="直接连接符 8"/>
          <p:cNvCxnSpPr/>
          <p:nvPr>
            <p:custDataLst>
              <p:tags r:id="rId4"/>
            </p:custDataLst>
          </p:nvPr>
        </p:nvCxnSpPr>
        <p:spPr>
          <a:xfrm>
            <a:off x="295574" y="2131482"/>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文本框 11"/>
          <p:cNvSpPr txBox="1"/>
          <p:nvPr>
            <p:custDataLst>
              <p:tags r:id="rId5"/>
            </p:custDataLst>
          </p:nvPr>
        </p:nvSpPr>
        <p:spPr>
          <a:xfrm>
            <a:off x="381889" y="1997793"/>
            <a:ext cx="4113134" cy="524567"/>
          </a:xfrm>
          <a:prstGeom prst="rect">
            <a:avLst/>
          </a:prstGeom>
          <a:noFill/>
        </p:spPr>
        <p:txBody>
          <a:bodyPr wrap="square" rtlCol="0">
            <a:spAutoFit/>
          </a:bodyPr>
          <a:lstStyle/>
          <a:p>
            <a:pPr algn="just" hangingPunct="0">
              <a:lnSpc>
                <a:spcPct val="130000"/>
              </a:lnSpc>
            </a:pPr>
            <a:r>
              <a:rPr lang="en-US" altLang="zh-CN" sz="2400" b="1" spc="100" dirty="0">
                <a:latin typeface="Times New Roman" panose="02020603050405020304" pitchFamily="18" charset="0"/>
                <a:ea typeface="思源黑体 CN Normal" panose="020B0400000000000000" pitchFamily="34" charset="-122"/>
                <a:cs typeface="Times New Roman" panose="02020603050405020304" pitchFamily="18" charset="0"/>
              </a:rPr>
              <a:t>The goal of FL: </a:t>
            </a:r>
          </a:p>
        </p:txBody>
      </p:sp>
      <p:cxnSp>
        <p:nvCxnSpPr>
          <p:cNvPr id="5" name="直接连接符 4"/>
          <p:cNvCxnSpPr/>
          <p:nvPr>
            <p:custDataLst>
              <p:tags r:id="rId6"/>
            </p:custDataLst>
          </p:nvPr>
        </p:nvCxnSpPr>
        <p:spPr>
          <a:xfrm>
            <a:off x="6092489" y="1765722"/>
            <a:ext cx="3810" cy="434721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7"/>
            </p:custDataLst>
          </p:nvPr>
        </p:nvCxnSpPr>
        <p:spPr>
          <a:xfrm>
            <a:off x="295574" y="3515147"/>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26049" y="3353472"/>
            <a:ext cx="3677284" cy="524567"/>
          </a:xfrm>
          <a:prstGeom prst="rect">
            <a:avLst/>
          </a:prstGeom>
          <a:noFill/>
        </p:spPr>
        <p:txBody>
          <a:bodyPr wrap="square" rtlCol="0" anchor="t">
            <a:spAutoFit/>
          </a:bodyPr>
          <a:lstStyle/>
          <a:p>
            <a:pPr algn="just" hangingPunct="0">
              <a:lnSpc>
                <a:spcPct val="130000"/>
              </a:lnSpc>
            </a:pPr>
            <a:r>
              <a:rPr lang="en-US" altLang="zh-CN" sz="2400" b="1" spc="100" dirty="0">
                <a:latin typeface="Times New Roman" panose="02020603050405020304" pitchFamily="18" charset="0"/>
                <a:ea typeface="思源黑体 CN Normal" panose="020B0400000000000000" pitchFamily="34" charset="-122"/>
                <a:cs typeface="Times New Roman" panose="02020603050405020304" pitchFamily="18" charset="0"/>
              </a:rPr>
              <a:t>Local training</a:t>
            </a:r>
          </a:p>
        </p:txBody>
      </p:sp>
      <p:cxnSp>
        <p:nvCxnSpPr>
          <p:cNvPr id="15" name="直接连接符 14"/>
          <p:cNvCxnSpPr/>
          <p:nvPr>
            <p:custDataLst>
              <p:tags r:id="rId8"/>
            </p:custDataLst>
          </p:nvPr>
        </p:nvCxnSpPr>
        <p:spPr>
          <a:xfrm>
            <a:off x="295574" y="4975647"/>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 name="文本框 15"/>
          <p:cNvSpPr txBox="1"/>
          <p:nvPr>
            <p:custDataLst>
              <p:tags r:id="rId9"/>
            </p:custDataLst>
          </p:nvPr>
        </p:nvSpPr>
        <p:spPr>
          <a:xfrm>
            <a:off x="457516" y="4832404"/>
            <a:ext cx="3504565" cy="524567"/>
          </a:xfrm>
          <a:prstGeom prst="rect">
            <a:avLst/>
          </a:prstGeom>
          <a:noFill/>
        </p:spPr>
        <p:txBody>
          <a:bodyPr wrap="square" rtlCol="0" anchor="t">
            <a:spAutoFit/>
          </a:bodyPr>
          <a:lstStyle/>
          <a:p>
            <a:pPr algn="just" hangingPunct="0">
              <a:lnSpc>
                <a:spcPct val="130000"/>
              </a:lnSpc>
            </a:pPr>
            <a:r>
              <a:rPr lang="en-US" altLang="zh-CN" sz="2400" b="1" spc="100" dirty="0">
                <a:latin typeface="Times New Roman" panose="02020603050405020304" pitchFamily="18" charset="0"/>
                <a:ea typeface="思源黑体 CN Normal" panose="020B0400000000000000" pitchFamily="34" charset="-122"/>
                <a:cs typeface="Times New Roman" panose="02020603050405020304" pitchFamily="18" charset="0"/>
              </a:rPr>
              <a:t>Global aggregation</a:t>
            </a:r>
          </a:p>
        </p:txBody>
      </p:sp>
      <p:cxnSp>
        <p:nvCxnSpPr>
          <p:cNvPr id="24" name="直接连接符 23"/>
          <p:cNvCxnSpPr/>
          <p:nvPr>
            <p:custDataLst>
              <p:tags r:id="rId10"/>
            </p:custDataLst>
          </p:nvPr>
        </p:nvCxnSpPr>
        <p:spPr>
          <a:xfrm>
            <a:off x="6286164" y="2090207"/>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1"/>
            </p:custDataLst>
          </p:nvPr>
        </p:nvSpPr>
        <p:spPr>
          <a:xfrm>
            <a:off x="6377888" y="1874282"/>
            <a:ext cx="3943684" cy="524567"/>
          </a:xfrm>
          <a:prstGeom prst="rect">
            <a:avLst/>
          </a:prstGeom>
          <a:noFill/>
        </p:spPr>
        <p:txBody>
          <a:bodyPr wrap="square" rtlCol="0">
            <a:spAutoFit/>
          </a:bodyPr>
          <a:lstStyle/>
          <a:p>
            <a:pPr algn="just" hangingPunct="0">
              <a:lnSpc>
                <a:spcPct val="130000"/>
              </a:lnSpc>
            </a:pPr>
            <a:r>
              <a:rPr lang="en-US" altLang="zh-CN" sz="2400" b="1" spc="100" dirty="0">
                <a:latin typeface="Times New Roman" panose="02020603050405020304" pitchFamily="18" charset="0"/>
                <a:ea typeface="思源黑体 CN Normal" panose="020B0400000000000000" pitchFamily="34" charset="-122"/>
                <a:cs typeface="Times New Roman" panose="02020603050405020304" pitchFamily="18" charset="0"/>
              </a:rPr>
              <a:t>The local FIM on client: </a:t>
            </a:r>
          </a:p>
        </p:txBody>
      </p:sp>
      <p:cxnSp>
        <p:nvCxnSpPr>
          <p:cNvPr id="34" name="直接连接符 33"/>
          <p:cNvCxnSpPr/>
          <p:nvPr>
            <p:custDataLst>
              <p:tags r:id="rId12"/>
            </p:custDataLst>
          </p:nvPr>
        </p:nvCxnSpPr>
        <p:spPr>
          <a:xfrm>
            <a:off x="6332663" y="3515147"/>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5" name="文本框 34"/>
          <p:cNvSpPr txBox="1"/>
          <p:nvPr>
            <p:custDataLst>
              <p:tags r:id="rId13"/>
            </p:custDataLst>
          </p:nvPr>
        </p:nvSpPr>
        <p:spPr>
          <a:xfrm>
            <a:off x="6475730" y="3353637"/>
            <a:ext cx="5716270" cy="1004699"/>
          </a:xfrm>
          <a:prstGeom prst="rect">
            <a:avLst/>
          </a:prstGeom>
          <a:noFill/>
        </p:spPr>
        <p:txBody>
          <a:bodyPr wrap="square" rtlCol="0">
            <a:spAutoFit/>
          </a:bodyPr>
          <a:lstStyle/>
          <a:p>
            <a:pPr algn="just" hangingPunct="0">
              <a:lnSpc>
                <a:spcPct val="130000"/>
              </a:lnSpc>
            </a:pPr>
            <a:r>
              <a:rPr lang="en-US" altLang="zh-CN" sz="2400" b="1" spc="100" dirty="0">
                <a:latin typeface="Times New Roman" panose="02020603050405020304" pitchFamily="18" charset="0"/>
                <a:ea typeface="思源黑体 CN Normal" panose="020B0400000000000000" pitchFamily="34" charset="-122"/>
                <a:cs typeface="Times New Roman" panose="02020603050405020304" pitchFamily="18" charset="0"/>
              </a:rPr>
              <a:t>Federated Fisher Information Matrix</a:t>
            </a:r>
          </a:p>
          <a:p>
            <a:pPr algn="just" hangingPunct="0">
              <a:lnSpc>
                <a:spcPct val="130000"/>
              </a:lnSpc>
            </a:pPr>
            <a:r>
              <a:rPr lang="en-US" altLang="zh-CN" sz="2400" b="1" spc="100" dirty="0">
                <a:latin typeface="Times New Roman" panose="02020603050405020304" pitchFamily="18" charset="0"/>
                <a:ea typeface="思源黑体 CN Normal" panose="020B0400000000000000" pitchFamily="34" charset="-122"/>
                <a:cs typeface="Times New Roman" panose="02020603050405020304" pitchFamily="18" charset="0"/>
              </a:rPr>
              <a:t> (FedFIM) FedF for FL </a:t>
            </a:r>
          </a:p>
        </p:txBody>
      </p:sp>
      <p:sp>
        <p:nvSpPr>
          <p:cNvPr id="36" name="矩形 35"/>
          <p:cNvSpPr/>
          <p:nvPr>
            <p:custDataLst>
              <p:tags r:id="rId14"/>
            </p:custDataLst>
          </p:nvPr>
        </p:nvSpPr>
        <p:spPr>
          <a:xfrm>
            <a:off x="6209330" y="4381444"/>
            <a:ext cx="4171180" cy="103665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spc="100" dirty="0">
              <a:ea typeface="思源黑体 CN Normal" panose="020B0400000000000000" pitchFamily="34" charset="-122"/>
            </a:endParaRPr>
          </a:p>
        </p:txBody>
      </p:sp>
      <p:graphicFrame>
        <p:nvGraphicFramePr>
          <p:cNvPr id="26" name="对象 25">
            <a:extLst>
              <a:ext uri="{FF2B5EF4-FFF2-40B4-BE49-F238E27FC236}">
                <a16:creationId xmlns:a16="http://schemas.microsoft.com/office/drawing/2014/main" id="{5AECEAFF-FE88-4736-8004-C9856356198B}"/>
              </a:ext>
            </a:extLst>
          </p:cNvPr>
          <p:cNvGraphicFramePr>
            <a:graphicFrameLocks noChangeAspect="1"/>
          </p:cNvGraphicFramePr>
          <p:nvPr>
            <p:extLst>
              <p:ext uri="{D42A27DB-BD31-4B8C-83A1-F6EECF244321}">
                <p14:modId xmlns:p14="http://schemas.microsoft.com/office/powerpoint/2010/main" val="392442209"/>
              </p:ext>
            </p:extLst>
          </p:nvPr>
        </p:nvGraphicFramePr>
        <p:xfrm>
          <a:off x="444818" y="2481031"/>
          <a:ext cx="4191000" cy="914400"/>
        </p:xfrm>
        <a:graphic>
          <a:graphicData uri="http://schemas.openxmlformats.org/presentationml/2006/ole">
            <mc:AlternateContent xmlns:mc="http://schemas.openxmlformats.org/markup-compatibility/2006">
              <mc:Choice xmlns:v="urn:schemas-microsoft-com:vml" Requires="v">
                <p:oleObj name="Equation" r:id="rId17" imgW="4190760" imgH="914400" progId="Equation.DSMT4">
                  <p:embed/>
                </p:oleObj>
              </mc:Choice>
              <mc:Fallback>
                <p:oleObj name="Equation" r:id="rId17" imgW="4190760" imgH="914400" progId="Equation.DSMT4">
                  <p:embed/>
                  <p:pic>
                    <p:nvPicPr>
                      <p:cNvPr id="0" name=""/>
                      <p:cNvPicPr/>
                      <p:nvPr/>
                    </p:nvPicPr>
                    <p:blipFill>
                      <a:blip r:embed="rId18"/>
                      <a:stretch>
                        <a:fillRect/>
                      </a:stretch>
                    </p:blipFill>
                    <p:spPr>
                      <a:xfrm>
                        <a:off x="444818" y="2481031"/>
                        <a:ext cx="4191000" cy="914400"/>
                      </a:xfrm>
                      <a:prstGeom prst="rect">
                        <a:avLst/>
                      </a:prstGeom>
                    </p:spPr>
                  </p:pic>
                </p:oleObj>
              </mc:Fallback>
            </mc:AlternateContent>
          </a:graphicData>
        </a:graphic>
      </p:graphicFrame>
      <p:graphicFrame>
        <p:nvGraphicFramePr>
          <p:cNvPr id="27" name="对象 26">
            <a:extLst>
              <a:ext uri="{FF2B5EF4-FFF2-40B4-BE49-F238E27FC236}">
                <a16:creationId xmlns:a16="http://schemas.microsoft.com/office/drawing/2014/main" id="{5CF49501-D330-43EE-A7D9-CE2ADCC620A9}"/>
              </a:ext>
            </a:extLst>
          </p:cNvPr>
          <p:cNvGraphicFramePr>
            <a:graphicFrameLocks noChangeAspect="1"/>
          </p:cNvGraphicFramePr>
          <p:nvPr>
            <p:extLst>
              <p:ext uri="{D42A27DB-BD31-4B8C-83A1-F6EECF244321}">
                <p14:modId xmlns:p14="http://schemas.microsoft.com/office/powerpoint/2010/main" val="2685789651"/>
              </p:ext>
            </p:extLst>
          </p:nvPr>
        </p:nvGraphicFramePr>
        <p:xfrm>
          <a:off x="381889" y="4113391"/>
          <a:ext cx="5473701" cy="444500"/>
        </p:xfrm>
        <a:graphic>
          <a:graphicData uri="http://schemas.openxmlformats.org/presentationml/2006/ole">
            <mc:AlternateContent xmlns:mc="http://schemas.openxmlformats.org/markup-compatibility/2006">
              <mc:Choice xmlns:v="urn:schemas-microsoft-com:vml" Requires="v">
                <p:oleObj name="Equation" r:id="rId19" imgW="5473440" imgH="444240" progId="Equation.DSMT4">
                  <p:embed/>
                </p:oleObj>
              </mc:Choice>
              <mc:Fallback>
                <p:oleObj name="Equation" r:id="rId19" imgW="5473440" imgH="444240" progId="Equation.DSMT4">
                  <p:embed/>
                  <p:pic>
                    <p:nvPicPr>
                      <p:cNvPr id="0" name=""/>
                      <p:cNvPicPr/>
                      <p:nvPr/>
                    </p:nvPicPr>
                    <p:blipFill>
                      <a:blip r:embed="rId20"/>
                      <a:stretch>
                        <a:fillRect/>
                      </a:stretch>
                    </p:blipFill>
                    <p:spPr>
                      <a:xfrm>
                        <a:off x="381889" y="4113391"/>
                        <a:ext cx="5473701" cy="444500"/>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B27C0044-B19E-4005-A37F-9441CC917117}"/>
              </a:ext>
            </a:extLst>
          </p:cNvPr>
          <p:cNvGraphicFramePr>
            <a:graphicFrameLocks noChangeAspect="1"/>
          </p:cNvGraphicFramePr>
          <p:nvPr>
            <p:extLst>
              <p:ext uri="{D42A27DB-BD31-4B8C-83A1-F6EECF244321}">
                <p14:modId xmlns:p14="http://schemas.microsoft.com/office/powerpoint/2010/main" val="1422334659"/>
              </p:ext>
            </p:extLst>
          </p:nvPr>
        </p:nvGraphicFramePr>
        <p:xfrm>
          <a:off x="457516" y="5334200"/>
          <a:ext cx="3365500" cy="965200"/>
        </p:xfrm>
        <a:graphic>
          <a:graphicData uri="http://schemas.openxmlformats.org/presentationml/2006/ole">
            <mc:AlternateContent xmlns:mc="http://schemas.openxmlformats.org/markup-compatibility/2006">
              <mc:Choice xmlns:v="urn:schemas-microsoft-com:vml" Requires="v">
                <p:oleObj name="Equation" r:id="rId21" imgW="3365280" imgH="965160" progId="Equation.DSMT4">
                  <p:embed/>
                </p:oleObj>
              </mc:Choice>
              <mc:Fallback>
                <p:oleObj name="Equation" r:id="rId21" imgW="3365280" imgH="965160" progId="Equation.DSMT4">
                  <p:embed/>
                  <p:pic>
                    <p:nvPicPr>
                      <p:cNvPr id="0" name=""/>
                      <p:cNvPicPr/>
                      <p:nvPr/>
                    </p:nvPicPr>
                    <p:blipFill>
                      <a:blip r:embed="rId22"/>
                      <a:stretch>
                        <a:fillRect/>
                      </a:stretch>
                    </p:blipFill>
                    <p:spPr>
                      <a:xfrm>
                        <a:off x="457516" y="5334200"/>
                        <a:ext cx="3365500" cy="965200"/>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id="{FB960F81-152C-43A4-8865-54692BE1348E}"/>
              </a:ext>
            </a:extLst>
          </p:cNvPr>
          <p:cNvGraphicFramePr>
            <a:graphicFrameLocks noChangeAspect="1"/>
          </p:cNvGraphicFramePr>
          <p:nvPr>
            <p:extLst>
              <p:ext uri="{D42A27DB-BD31-4B8C-83A1-F6EECF244321}">
                <p14:modId xmlns:p14="http://schemas.microsoft.com/office/powerpoint/2010/main" val="966519862"/>
              </p:ext>
            </p:extLst>
          </p:nvPr>
        </p:nvGraphicFramePr>
        <p:xfrm>
          <a:off x="6233284" y="2618173"/>
          <a:ext cx="5816600" cy="533400"/>
        </p:xfrm>
        <a:graphic>
          <a:graphicData uri="http://schemas.openxmlformats.org/presentationml/2006/ole">
            <mc:AlternateContent xmlns:mc="http://schemas.openxmlformats.org/markup-compatibility/2006">
              <mc:Choice xmlns:v="urn:schemas-microsoft-com:vml" Requires="v">
                <p:oleObj name="Equation" r:id="rId23" imgW="5816520" imgH="533160" progId="Equation.DSMT4">
                  <p:embed/>
                </p:oleObj>
              </mc:Choice>
              <mc:Fallback>
                <p:oleObj name="Equation" r:id="rId23" imgW="5816520" imgH="533160" progId="Equation.DSMT4">
                  <p:embed/>
                  <p:pic>
                    <p:nvPicPr>
                      <p:cNvPr id="0" name=""/>
                      <p:cNvPicPr/>
                      <p:nvPr/>
                    </p:nvPicPr>
                    <p:blipFill>
                      <a:blip r:embed="rId24"/>
                      <a:stretch>
                        <a:fillRect/>
                      </a:stretch>
                    </p:blipFill>
                    <p:spPr>
                      <a:xfrm>
                        <a:off x="6233284" y="2618173"/>
                        <a:ext cx="5816600" cy="533400"/>
                      </a:xfrm>
                      <a:prstGeom prst="rect">
                        <a:avLst/>
                      </a:prstGeom>
                    </p:spPr>
                  </p:pic>
                </p:oleObj>
              </mc:Fallback>
            </mc:AlternateContent>
          </a:graphicData>
        </a:graphic>
      </p:graphicFrame>
      <p:graphicFrame>
        <p:nvGraphicFramePr>
          <p:cNvPr id="33" name="对象 32">
            <a:extLst>
              <a:ext uri="{FF2B5EF4-FFF2-40B4-BE49-F238E27FC236}">
                <a16:creationId xmlns:a16="http://schemas.microsoft.com/office/drawing/2014/main" id="{40B1830E-0725-4B55-84AC-E89C8393B981}"/>
              </a:ext>
            </a:extLst>
          </p:cNvPr>
          <p:cNvGraphicFramePr>
            <a:graphicFrameLocks noChangeAspect="1"/>
          </p:cNvGraphicFramePr>
          <p:nvPr>
            <p:extLst>
              <p:ext uri="{D42A27DB-BD31-4B8C-83A1-F6EECF244321}">
                <p14:modId xmlns:p14="http://schemas.microsoft.com/office/powerpoint/2010/main" val="3057601863"/>
              </p:ext>
            </p:extLst>
          </p:nvPr>
        </p:nvGraphicFramePr>
        <p:xfrm>
          <a:off x="6286164" y="4442571"/>
          <a:ext cx="3429000" cy="914400"/>
        </p:xfrm>
        <a:graphic>
          <a:graphicData uri="http://schemas.openxmlformats.org/presentationml/2006/ole">
            <mc:AlternateContent xmlns:mc="http://schemas.openxmlformats.org/markup-compatibility/2006">
              <mc:Choice xmlns:v="urn:schemas-microsoft-com:vml" Requires="v">
                <p:oleObj name="Equation" r:id="rId25" imgW="3429000" imgH="914400" progId="Equation.DSMT4">
                  <p:embed/>
                </p:oleObj>
              </mc:Choice>
              <mc:Fallback>
                <p:oleObj name="Equation" r:id="rId25" imgW="3429000" imgH="914400" progId="Equation.DSMT4">
                  <p:embed/>
                  <p:pic>
                    <p:nvPicPr>
                      <p:cNvPr id="0" name=""/>
                      <p:cNvPicPr/>
                      <p:nvPr/>
                    </p:nvPicPr>
                    <p:blipFill>
                      <a:blip r:embed="rId26"/>
                      <a:stretch>
                        <a:fillRect/>
                      </a:stretch>
                    </p:blipFill>
                    <p:spPr>
                      <a:xfrm>
                        <a:off x="6286164" y="4442571"/>
                        <a:ext cx="3429000" cy="914400"/>
                      </a:xfrm>
                      <a:prstGeom prst="rect">
                        <a:avLst/>
                      </a:prstGeom>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029335" y="2523918"/>
            <a:ext cx="6273460" cy="2472855"/>
            <a:chOff x="1377020" y="924560"/>
            <a:chExt cx="6273460" cy="2472855"/>
          </a:xfrm>
        </p:grpSpPr>
        <p:sp>
          <p:nvSpPr>
            <p:cNvPr id="23" name="文本框 22"/>
            <p:cNvSpPr txBox="1"/>
            <p:nvPr/>
          </p:nvSpPr>
          <p:spPr>
            <a:xfrm>
              <a:off x="1385035" y="924560"/>
              <a:ext cx="603050" cy="1067343"/>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思源宋体 Heavy" panose="02020900000000000000" pitchFamily="18" charset="-122"/>
                  <a:ea typeface="思源宋体 Heavy" panose="02020900000000000000" pitchFamily="18" charset="-122"/>
                </a:rPr>
                <a:t>3</a:t>
              </a:r>
              <a:endParaRPr lang="zh-CN" altLang="en-US" sz="5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24" name="文本框 23"/>
            <p:cNvSpPr txBox="1"/>
            <p:nvPr/>
          </p:nvSpPr>
          <p:spPr>
            <a:xfrm>
              <a:off x="1853143" y="1377240"/>
              <a:ext cx="1820755" cy="525657"/>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思源宋体 Heavy" panose="02020900000000000000" pitchFamily="18" charset="-122"/>
                  <a:ea typeface="思源宋体 Heavy" panose="02020900000000000000" pitchFamily="18" charset="-122"/>
                </a:rPr>
                <a:t>Part Three</a:t>
              </a:r>
              <a:endParaRPr lang="zh-CN" altLang="en-US" sz="2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25" name="文本框 24"/>
            <p:cNvSpPr txBox="1"/>
            <p:nvPr/>
          </p:nvSpPr>
          <p:spPr>
            <a:xfrm>
              <a:off x="1505789" y="2009745"/>
              <a:ext cx="2735044" cy="707886"/>
            </a:xfrm>
            <a:prstGeom prst="rect">
              <a:avLst/>
            </a:prstGeom>
            <a:noFill/>
          </p:spPr>
          <p:txBody>
            <a:bodyPr wrap="none" rtlCol="0">
              <a:spAutoFit/>
            </a:bodyPr>
            <a:lstStyle/>
            <a:p>
              <a:pPr lvl="0" algn="ctr">
                <a:defRPr/>
              </a:pPr>
              <a:r>
                <a:rPr lang="en-US" altLang="zh-CN" sz="4000" b="1" spc="100" dirty="0">
                  <a:solidFill>
                    <a:schemeClr val="accent1"/>
                  </a:solidFill>
                  <a:ea typeface="思源宋体 Heavy" panose="02020900000000000000" pitchFamily="18" charset="-122"/>
                </a:rPr>
                <a:t>Evaluation</a:t>
              </a:r>
            </a:p>
          </p:txBody>
        </p:sp>
        <p:cxnSp>
          <p:nvCxnSpPr>
            <p:cNvPr id="26" name="直接连接符 25"/>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377020" y="2980057"/>
              <a:ext cx="6096000" cy="417358"/>
            </a:xfrm>
            <a:prstGeom prst="rect">
              <a:avLst/>
            </a:prstGeom>
          </p:spPr>
          <p:txBody>
            <a:bodyPr>
              <a:spAutoFit/>
            </a:bodyPr>
            <a:lstStyle/>
            <a:p>
              <a:pPr algn="just" hangingPunct="0">
                <a:lnSpc>
                  <a:spcPct val="130000"/>
                </a:lnSpc>
              </a:pPr>
              <a:endParaRPr lang="zh-CN" altLang="en-US" spc="1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rot="5400000">
            <a:off x="178349" y="-178349"/>
            <a:ext cx="815032" cy="1171729"/>
            <a:chOff x="136270" y="441325"/>
            <a:chExt cx="2690232" cy="1572670"/>
          </a:xfrm>
        </p:grpSpPr>
        <p:sp>
          <p:nvSpPr>
            <p:cNvPr id="49" name="矩形 48"/>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rot="16200000">
            <a:off x="10974982" y="5053481"/>
            <a:ext cx="1846660" cy="587375"/>
            <a:chOff x="136270" y="441325"/>
            <a:chExt cx="2690232" cy="1572670"/>
          </a:xfrm>
        </p:grpSpPr>
        <p:sp>
          <p:nvSpPr>
            <p:cNvPr id="55" name="矩形 54"/>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10" y="1166904"/>
            <a:ext cx="10515600" cy="516968"/>
          </a:xfrm>
        </p:spPr>
        <p:txBody>
          <a:bodyPr>
            <a:normAutofit/>
          </a:bodyPr>
          <a:lstStyle/>
          <a:p>
            <a:r>
              <a:rPr lang="en-US" altLang="zh-CN" dirty="0">
                <a:latin typeface="Times New Roman" panose="02020603050405020304" pitchFamily="18" charset="0"/>
                <a:cs typeface="Times New Roman" panose="02020603050405020304" pitchFamily="18" charset="0"/>
                <a:sym typeface="+mn-ea"/>
              </a:rPr>
              <a:t>Results and Discussion</a:t>
            </a:r>
            <a:endParaRPr lang="zh-CN" altLang="en-US" dirty="0">
              <a:latin typeface="Times New Roman" panose="02020603050405020304" pitchFamily="18" charset="0"/>
              <a:cs typeface="Times New Roman" panose="02020603050405020304" pitchFamily="18" charset="0"/>
            </a:endParaRPr>
          </a:p>
        </p:txBody>
      </p:sp>
      <p:sp>
        <p:nvSpPr>
          <p:cNvPr id="17" name="日期占位符 16"/>
          <p:cNvSpPr>
            <a:spLocks noGrp="1"/>
          </p:cNvSpPr>
          <p:nvPr>
            <p:ph type="dt" sz="half" idx="10"/>
          </p:nvPr>
        </p:nvSpPr>
        <p:spPr/>
        <p:txBody>
          <a:bodyPr/>
          <a:lstStyle/>
          <a:p>
            <a:r>
              <a:rPr lang="en-US" altLang="zh-CN" dirty="0">
                <a:sym typeface="+mn-ea"/>
              </a:rPr>
              <a:t>2023/10/30</a:t>
            </a:r>
            <a:endParaRPr lang="zh-CN" altLang="en-US" dirty="0"/>
          </a:p>
        </p:txBody>
      </p:sp>
      <p:sp>
        <p:nvSpPr>
          <p:cNvPr id="18" name="页脚占位符 17"/>
          <p:cNvSpPr>
            <a:spLocks noGrp="1"/>
          </p:cNvSpPr>
          <p:nvPr>
            <p:ph type="ftr" sz="quarter" idx="11"/>
          </p:nvPr>
        </p:nvSpPr>
        <p:spPr/>
        <p:txBody>
          <a:bodyPr/>
          <a:lstStyle/>
          <a:p>
            <a:r>
              <a:rPr lang="zh-CN" altLang="en-US"/>
              <a:t>西安电子科技大学</a:t>
            </a:r>
            <a:endParaRPr lang="zh-CN" altLang="en-US" dirty="0"/>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18</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Background</a:t>
            </a:r>
            <a:endParaRPr lang="zh-CN" altLang="en-US" dirty="0"/>
          </a:p>
        </p:txBody>
      </p:sp>
      <p:sp>
        <p:nvSpPr>
          <p:cNvPr id="6" name="文本占位符 5"/>
          <p:cNvSpPr>
            <a:spLocks noGrp="1"/>
          </p:cNvSpPr>
          <p:nvPr>
            <p:ph type="body" sz="quarter" idx="15"/>
          </p:nvPr>
        </p:nvSpPr>
        <p:spPr>
          <a:xfrm>
            <a:off x="3071812" y="136525"/>
            <a:ext cx="3024187" cy="598310"/>
          </a:xfrm>
          <a:solidFill>
            <a:srgbClr val="A6A6A6"/>
          </a:solidFill>
        </p:spPr>
        <p:txBody>
          <a:bodyPr/>
          <a:lstStyle/>
          <a:p>
            <a:r>
              <a:rPr lang="en-US" altLang="zh-CN" dirty="0" err="1"/>
              <a:t>FedFIM</a:t>
            </a:r>
            <a:endParaRPr lang="zh-CN" altLang="en-US" dirty="0"/>
          </a:p>
        </p:txBody>
      </p:sp>
      <p:sp>
        <p:nvSpPr>
          <p:cNvPr id="7" name="文本占位符 6"/>
          <p:cNvSpPr>
            <a:spLocks noGrp="1"/>
          </p:cNvSpPr>
          <p:nvPr>
            <p:ph type="body" sz="quarter" idx="16"/>
          </p:nvPr>
        </p:nvSpPr>
        <p:spPr>
          <a:solidFill>
            <a:srgbClr val="AF2125"/>
          </a:solidFill>
        </p:spPr>
        <p:txBody>
          <a:bodyPr/>
          <a:lstStyle/>
          <a:p>
            <a:r>
              <a:rPr lang="en-US" altLang="zh-CN" dirty="0"/>
              <a:t>Evaluation</a:t>
            </a:r>
            <a:endParaRPr lang="zh-CN" altLang="en-US" dirty="0"/>
          </a:p>
        </p:txBody>
      </p:sp>
      <p:sp>
        <p:nvSpPr>
          <p:cNvPr id="8" name="文本占位符 7"/>
          <p:cNvSpPr>
            <a:spLocks noGrp="1"/>
          </p:cNvSpPr>
          <p:nvPr>
            <p:ph type="body" sz="quarter" idx="17"/>
          </p:nvPr>
        </p:nvSpPr>
        <p:spPr>
          <a:xfrm>
            <a:off x="9120185" y="136525"/>
            <a:ext cx="3071815" cy="598310"/>
          </a:xfrm>
        </p:spPr>
        <p:txBody>
          <a:bodyPr/>
          <a:lstStyle/>
          <a:p>
            <a:r>
              <a:rPr lang="en-US" altLang="zh-CN" dirty="0" err="1">
                <a:sym typeface="+mn-ea"/>
              </a:rPr>
              <a:t>Conclusion</a:t>
            </a:r>
            <a:endParaRPr lang="zh-CN" altLang="en-US" dirty="0"/>
          </a:p>
        </p:txBody>
      </p:sp>
      <p:cxnSp>
        <p:nvCxnSpPr>
          <p:cNvPr id="11" name="直接连接符 10"/>
          <p:cNvCxnSpPr/>
          <p:nvPr/>
        </p:nvCxnSpPr>
        <p:spPr>
          <a:xfrm>
            <a:off x="1188161" y="1617304"/>
            <a:ext cx="1971065"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custDataLst>
              <p:tags r:id="rId1"/>
            </p:custDataLst>
          </p:nvPr>
        </p:nvPicPr>
        <p:blipFill>
          <a:blip r:embed="rId5"/>
          <a:stretch>
            <a:fillRect/>
          </a:stretch>
        </p:blipFill>
        <p:spPr>
          <a:xfrm>
            <a:off x="586105" y="1617345"/>
            <a:ext cx="11019790" cy="4690745"/>
          </a:xfrm>
          <a:prstGeom prst="rect">
            <a:avLst/>
          </a:prstGeom>
        </p:spPr>
      </p:pic>
      <p:sp>
        <p:nvSpPr>
          <p:cNvPr id="15" name="文本框 14"/>
          <p:cNvSpPr txBox="1"/>
          <p:nvPr/>
        </p:nvSpPr>
        <p:spPr>
          <a:xfrm>
            <a:off x="1177290" y="1531620"/>
            <a:ext cx="911225" cy="410845"/>
          </a:xfrm>
          <a:prstGeom prst="rect">
            <a:avLst/>
          </a:prstGeom>
          <a:noFill/>
        </p:spPr>
        <p:txBody>
          <a:bodyPr wrap="square" rtlCol="0">
            <a:spAutoFit/>
          </a:bodyPr>
          <a:lstStyle/>
          <a:p>
            <a:pPr algn="just" hangingPunct="0">
              <a:lnSpc>
                <a:spcPct val="130000"/>
              </a:lnSpc>
            </a:pPr>
            <a:r>
              <a:rPr lang="en-US" altLang="zh-CN" sz="1600" spc="100" dirty="0">
                <a:latin typeface="Times New Roman" panose="02020603050405020304" pitchFamily="18" charset="0"/>
                <a:ea typeface="思源黑体 CN Normal" panose="020B0400000000000000" pitchFamily="34" charset="-122"/>
                <a:cs typeface="Times New Roman" panose="02020603050405020304" pitchFamily="18" charset="0"/>
              </a:rPr>
              <a:t>IID</a:t>
            </a:r>
          </a:p>
        </p:txBody>
      </p:sp>
      <p:cxnSp>
        <p:nvCxnSpPr>
          <p:cNvPr id="3" name="直接连接符 2">
            <a:extLst>
              <a:ext uri="{FF2B5EF4-FFF2-40B4-BE49-F238E27FC236}">
                <a16:creationId xmlns:a16="http://schemas.microsoft.com/office/drawing/2014/main" id="{E5B5A88D-77E6-AF6C-2D45-A181C2323D87}"/>
              </a:ext>
            </a:extLst>
          </p:cNvPr>
          <p:cNvCxnSpPr/>
          <p:nvPr>
            <p:custDataLst>
              <p:tags r:id="rId2"/>
            </p:custDataLst>
          </p:nvPr>
        </p:nvCxnSpPr>
        <p:spPr>
          <a:xfrm>
            <a:off x="1177290" y="1571149"/>
            <a:ext cx="1971065"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10" y="1164696"/>
            <a:ext cx="10515600" cy="516968"/>
          </a:xfrm>
        </p:spPr>
        <p:txBody>
          <a:bodyPr>
            <a:normAutofit/>
          </a:bodyPr>
          <a:lstStyle/>
          <a:p>
            <a:r>
              <a:rPr lang="en-US" altLang="zh-CN" dirty="0">
                <a:latin typeface="Times New Roman" panose="02020603050405020304" pitchFamily="18" charset="0"/>
                <a:cs typeface="Times New Roman" panose="02020603050405020304" pitchFamily="18" charset="0"/>
              </a:rPr>
              <a:t>Results and Discussion</a:t>
            </a:r>
            <a:endParaRPr lang="zh-CN" altLang="en-US" dirty="0">
              <a:latin typeface="Times New Roman" panose="02020603050405020304" pitchFamily="18" charset="0"/>
              <a:cs typeface="Times New Roman" panose="02020603050405020304" pitchFamily="18" charset="0"/>
            </a:endParaRPr>
          </a:p>
        </p:txBody>
      </p:sp>
      <p:sp>
        <p:nvSpPr>
          <p:cNvPr id="17" name="日期占位符 16"/>
          <p:cNvSpPr>
            <a:spLocks noGrp="1"/>
          </p:cNvSpPr>
          <p:nvPr>
            <p:ph type="dt" sz="half" idx="10"/>
          </p:nvPr>
        </p:nvSpPr>
        <p:spPr/>
        <p:txBody>
          <a:bodyPr/>
          <a:lstStyle/>
          <a:p>
            <a:r>
              <a:rPr lang="en-US" altLang="zh-CN" dirty="0">
                <a:sym typeface="+mn-ea"/>
              </a:rPr>
              <a:t>2023/10/30</a:t>
            </a:r>
            <a:endParaRPr lang="zh-CN" altLang="en-US" dirty="0"/>
          </a:p>
        </p:txBody>
      </p:sp>
      <p:sp>
        <p:nvSpPr>
          <p:cNvPr id="18" name="页脚占位符 17"/>
          <p:cNvSpPr>
            <a:spLocks noGrp="1"/>
          </p:cNvSpPr>
          <p:nvPr>
            <p:ph type="ftr" sz="quarter" idx="11"/>
          </p:nvPr>
        </p:nvSpPr>
        <p:spPr/>
        <p:txBody>
          <a:bodyPr/>
          <a:lstStyle/>
          <a:p>
            <a:r>
              <a:rPr lang="zh-CN" altLang="en-US"/>
              <a:t>西安电子科技大学</a:t>
            </a:r>
            <a:endParaRPr lang="zh-CN" altLang="en-US" dirty="0"/>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19</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Background</a:t>
            </a:r>
            <a:endParaRPr lang="zh-CN" altLang="en-US" dirty="0"/>
          </a:p>
        </p:txBody>
      </p:sp>
      <p:sp>
        <p:nvSpPr>
          <p:cNvPr id="6" name="文本占位符 5"/>
          <p:cNvSpPr>
            <a:spLocks noGrp="1"/>
          </p:cNvSpPr>
          <p:nvPr>
            <p:ph type="body" sz="quarter" idx="15"/>
          </p:nvPr>
        </p:nvSpPr>
        <p:spPr>
          <a:solidFill>
            <a:srgbClr val="A6A6A6"/>
          </a:solidFill>
        </p:spPr>
        <p:txBody>
          <a:bodyPr/>
          <a:lstStyle/>
          <a:p>
            <a:r>
              <a:rPr lang="en-US" altLang="zh-CN" dirty="0" err="1"/>
              <a:t>FedFIM</a:t>
            </a:r>
            <a:endParaRPr lang="zh-CN" altLang="en-US" dirty="0"/>
          </a:p>
        </p:txBody>
      </p:sp>
      <p:sp>
        <p:nvSpPr>
          <p:cNvPr id="7" name="文本占位符 6"/>
          <p:cNvSpPr>
            <a:spLocks noGrp="1"/>
          </p:cNvSpPr>
          <p:nvPr>
            <p:ph type="body" sz="quarter" idx="16"/>
          </p:nvPr>
        </p:nvSpPr>
        <p:spPr>
          <a:solidFill>
            <a:srgbClr val="AF2125"/>
          </a:solidFill>
        </p:spPr>
        <p:txBody>
          <a:bodyPr/>
          <a:lstStyle/>
          <a:p>
            <a:r>
              <a:rPr lang="en-US" altLang="zh-CN" dirty="0"/>
              <a:t>Evaluation</a:t>
            </a:r>
            <a:endParaRPr lang="zh-CN" altLang="en-US" dirty="0"/>
          </a:p>
        </p:txBody>
      </p:sp>
      <p:sp>
        <p:nvSpPr>
          <p:cNvPr id="8" name="文本占位符 7"/>
          <p:cNvSpPr>
            <a:spLocks noGrp="1"/>
          </p:cNvSpPr>
          <p:nvPr>
            <p:ph type="body" sz="quarter" idx="17"/>
          </p:nvPr>
        </p:nvSpPr>
        <p:spPr/>
        <p:txBody>
          <a:bodyPr/>
          <a:lstStyle/>
          <a:p>
            <a:r>
              <a:rPr lang="en-US" altLang="zh-CN" dirty="0" err="1">
                <a:sym typeface="+mn-ea"/>
              </a:rPr>
              <a:t>Conclusion</a:t>
            </a:r>
            <a:endParaRPr lang="zh-CN" altLang="en-US" dirty="0"/>
          </a:p>
        </p:txBody>
      </p:sp>
      <p:cxnSp>
        <p:nvCxnSpPr>
          <p:cNvPr id="11" name="直接连接符 10"/>
          <p:cNvCxnSpPr/>
          <p:nvPr/>
        </p:nvCxnSpPr>
        <p:spPr>
          <a:xfrm>
            <a:off x="1188161" y="1617304"/>
            <a:ext cx="1971065"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custDataLst>
              <p:tags r:id="rId1"/>
            </p:custDataLst>
          </p:nvPr>
        </p:nvPicPr>
        <p:blipFill>
          <a:blip r:embed="rId5"/>
          <a:stretch>
            <a:fillRect/>
          </a:stretch>
        </p:blipFill>
        <p:spPr>
          <a:xfrm>
            <a:off x="-635" y="1617345"/>
            <a:ext cx="12108180" cy="4739005"/>
          </a:xfrm>
          <a:prstGeom prst="rect">
            <a:avLst/>
          </a:prstGeom>
        </p:spPr>
      </p:pic>
      <p:sp>
        <p:nvSpPr>
          <p:cNvPr id="13" name="文本框 12"/>
          <p:cNvSpPr txBox="1"/>
          <p:nvPr/>
        </p:nvSpPr>
        <p:spPr>
          <a:xfrm>
            <a:off x="1108002" y="1516407"/>
            <a:ext cx="1020445" cy="410845"/>
          </a:xfrm>
          <a:prstGeom prst="rect">
            <a:avLst/>
          </a:prstGeom>
          <a:noFill/>
        </p:spPr>
        <p:txBody>
          <a:bodyPr wrap="square" rtlCol="0">
            <a:spAutoFit/>
          </a:bodyPr>
          <a:lstStyle/>
          <a:p>
            <a:pPr algn="just" hangingPunct="0">
              <a:lnSpc>
                <a:spcPct val="130000"/>
              </a:lnSpc>
              <a:buClrTx/>
              <a:buSzTx/>
              <a:buFontTx/>
            </a:pPr>
            <a:r>
              <a:rPr lang="en-US" altLang="zh-CN" sz="1600" spc="100" dirty="0">
                <a:latin typeface="Times New Roman" panose="02020603050405020304" pitchFamily="18" charset="0"/>
                <a:ea typeface="思源黑体 CN Normal" panose="020B0400000000000000" pitchFamily="34" charset="-122"/>
                <a:cs typeface="Times New Roman" panose="02020603050405020304" pitchFamily="18" charset="0"/>
                <a:sym typeface="+mn-ea"/>
              </a:rPr>
              <a:t>Non-IID</a:t>
            </a:r>
            <a:endParaRPr lang="en-US" altLang="zh-CN" sz="16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cxnSp>
        <p:nvCxnSpPr>
          <p:cNvPr id="3" name="直接连接符 2">
            <a:extLst>
              <a:ext uri="{FF2B5EF4-FFF2-40B4-BE49-F238E27FC236}">
                <a16:creationId xmlns:a16="http://schemas.microsoft.com/office/drawing/2014/main" id="{654EF961-EEF1-7254-7504-9823B4683004}"/>
              </a:ext>
            </a:extLst>
          </p:cNvPr>
          <p:cNvCxnSpPr/>
          <p:nvPr>
            <p:custDataLst>
              <p:tags r:id="rId2"/>
            </p:custDataLst>
          </p:nvPr>
        </p:nvCxnSpPr>
        <p:spPr>
          <a:xfrm>
            <a:off x="1188161" y="1579109"/>
            <a:ext cx="1971065"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文本框 70"/>
          <p:cNvSpPr txBox="1"/>
          <p:nvPr/>
        </p:nvSpPr>
        <p:spPr>
          <a:xfrm>
            <a:off x="450096" y="2107095"/>
            <a:ext cx="2842445" cy="1323439"/>
          </a:xfrm>
          <a:prstGeom prst="rect">
            <a:avLst/>
          </a:prstGeom>
          <a:noFill/>
        </p:spPr>
        <p:txBody>
          <a:bodyPr wrap="none" rtlCol="0">
            <a:spAutoFit/>
          </a:bodyPr>
          <a:lstStyle/>
          <a:p>
            <a:r>
              <a:rPr lang="zh-CN" altLang="en-US" sz="8000" dirty="0">
                <a:solidFill>
                  <a:schemeClr val="accent1"/>
                </a:solidFill>
                <a:effectLst>
                  <a:outerShdw blurRad="50800" dist="38100" dir="2700000" algn="tl" rotWithShape="0">
                    <a:prstClr val="black">
                      <a:alpha val="40000"/>
                    </a:prstClr>
                  </a:outerShdw>
                </a:effectLst>
                <a:latin typeface="思源宋体 Heavy" panose="02020900000000000000" pitchFamily="18" charset="-122"/>
                <a:ea typeface="思源宋体 Heavy" panose="02020900000000000000" pitchFamily="18" charset="-122"/>
              </a:rPr>
              <a:t>目  录</a:t>
            </a:r>
          </a:p>
        </p:txBody>
      </p:sp>
      <p:sp>
        <p:nvSpPr>
          <p:cNvPr id="72" name="文本框 71"/>
          <p:cNvSpPr txBox="1"/>
          <p:nvPr/>
        </p:nvSpPr>
        <p:spPr>
          <a:xfrm>
            <a:off x="395691" y="3840005"/>
            <a:ext cx="3061255" cy="707886"/>
          </a:xfrm>
          <a:prstGeom prst="rect">
            <a:avLst/>
          </a:prstGeom>
          <a:noFill/>
        </p:spPr>
        <p:txBody>
          <a:bodyPr wrap="square" rtlCol="0">
            <a:spAutoFit/>
          </a:bodyPr>
          <a:lstStyle/>
          <a:p>
            <a:pPr algn="dist"/>
            <a:r>
              <a:rPr lang="en-US" altLang="zh-CN" sz="4000" dirty="0">
                <a:solidFill>
                  <a:schemeClr val="accent1"/>
                </a:solidFill>
                <a:effectLst>
                  <a:outerShdw blurRad="50800" dist="38100" dir="2700000" algn="tl" rotWithShape="0">
                    <a:prstClr val="black">
                      <a:alpha val="40000"/>
                    </a:prstClr>
                  </a:outerShdw>
                </a:effectLst>
                <a:latin typeface="Times New Roman" panose="02020603050405020304" pitchFamily="18" charset="0"/>
                <a:ea typeface="思源宋体 Heavy" panose="02020900000000000000" pitchFamily="18" charset="-122"/>
                <a:cs typeface="Times New Roman" panose="02020603050405020304" pitchFamily="18" charset="0"/>
              </a:rPr>
              <a:t>CONTENT</a:t>
            </a:r>
            <a:endParaRPr lang="zh-CN" altLang="en-US" sz="4000" dirty="0">
              <a:solidFill>
                <a:schemeClr val="accent1"/>
              </a:solidFill>
              <a:effectLst>
                <a:outerShdw blurRad="50800" dist="38100" dir="2700000" algn="tl" rotWithShape="0">
                  <a:prstClr val="black">
                    <a:alpha val="40000"/>
                  </a:prstClr>
                </a:outerShdw>
              </a:effectLst>
              <a:latin typeface="Times New Roman" panose="02020603050405020304" pitchFamily="18" charset="0"/>
              <a:ea typeface="思源宋体 Heavy" panose="02020900000000000000" pitchFamily="18" charset="-122"/>
              <a:cs typeface="Times New Roman" panose="02020603050405020304" pitchFamily="18" charset="0"/>
            </a:endParaRPr>
          </a:p>
        </p:txBody>
      </p:sp>
      <p:graphicFrame>
        <p:nvGraphicFramePr>
          <p:cNvPr id="73" name="表格 9"/>
          <p:cNvGraphicFramePr>
            <a:graphicFrameLocks noGrp="1"/>
          </p:cNvGraphicFramePr>
          <p:nvPr>
            <p:extLst>
              <p:ext uri="{D42A27DB-BD31-4B8C-83A1-F6EECF244321}">
                <p14:modId xmlns:p14="http://schemas.microsoft.com/office/powerpoint/2010/main" val="2576386570"/>
              </p:ext>
            </p:extLst>
          </p:nvPr>
        </p:nvGraphicFramePr>
        <p:xfrm>
          <a:off x="3533122" y="1104274"/>
          <a:ext cx="8290560" cy="3952974"/>
        </p:xfrm>
        <a:graphic>
          <a:graphicData uri="http://schemas.openxmlformats.org/drawingml/2006/table">
            <a:tbl>
              <a:tblPr firstRow="1" bandRow="1">
                <a:tableStyleId>{5C22544A-7EE6-4342-B048-85BDC9FD1C3A}</a:tableStyleId>
              </a:tblPr>
              <a:tblGrid>
                <a:gridCol w="929437">
                  <a:extLst>
                    <a:ext uri="{9D8B030D-6E8A-4147-A177-3AD203B41FA5}">
                      <a16:colId xmlns:a16="http://schemas.microsoft.com/office/drawing/2014/main" val="20000"/>
                    </a:ext>
                  </a:extLst>
                </a:gridCol>
                <a:gridCol w="5834758">
                  <a:extLst>
                    <a:ext uri="{9D8B030D-6E8A-4147-A177-3AD203B41FA5}">
                      <a16:colId xmlns:a16="http://schemas.microsoft.com/office/drawing/2014/main" val="20001"/>
                    </a:ext>
                  </a:extLst>
                </a:gridCol>
                <a:gridCol w="1526365">
                  <a:extLst>
                    <a:ext uri="{9D8B030D-6E8A-4147-A177-3AD203B41FA5}">
                      <a16:colId xmlns:a16="http://schemas.microsoft.com/office/drawing/2014/main" val="20002"/>
                    </a:ext>
                  </a:extLst>
                </a:gridCol>
              </a:tblGrid>
              <a:tr h="976075">
                <a:tc>
                  <a:txBody>
                    <a:bodyPr/>
                    <a:lstStyle/>
                    <a:p>
                      <a:pPr marL="0" indent="0" algn="ctr" hangingPunct="0">
                        <a:lnSpc>
                          <a:spcPct val="150000"/>
                        </a:lnSpc>
                        <a:buFont typeface="+mj-lt"/>
                        <a:buNone/>
                      </a:pPr>
                      <a:r>
                        <a:rPr lang="zh-CN" altLang="en-US" sz="2800" b="0" spc="100" dirty="0">
                          <a:solidFill>
                            <a:schemeClr val="accent1"/>
                          </a:solidFill>
                          <a:effectLst>
                            <a:outerShdw blurRad="50800" dist="38100" dir="2700000" algn="tl" rotWithShape="0">
                              <a:prstClr val="black">
                                <a:alpha val="40000"/>
                              </a:prstClr>
                            </a:outerShdw>
                          </a:effectLst>
                          <a:latin typeface="思源宋体 Heavy" panose="02020900000000000000" pitchFamily="18" charset="-122"/>
                          <a:ea typeface="思源宋体 Heavy" panose="02020900000000000000" pitchFamily="18" charset="-122"/>
                        </a:rPr>
                        <a:t>壹</a:t>
                      </a:r>
                      <a:endParaRPr lang="en-US" altLang="zh-CN" sz="2800" b="0" spc="100" dirty="0">
                        <a:solidFill>
                          <a:schemeClr val="accent1"/>
                        </a:solidFill>
                        <a:effectLst>
                          <a:outerShdw blurRad="50800" dist="38100" dir="2700000" algn="tl" rotWithShape="0">
                            <a:prstClr val="black">
                              <a:alpha val="40000"/>
                            </a:prstClr>
                          </a:outerShdw>
                        </a:effectLst>
                        <a:latin typeface="思源宋体 Heavy" panose="02020900000000000000" pitchFamily="18" charset="-122"/>
                        <a:ea typeface="思源宋体 Heavy" panose="02020900000000000000" pitchFamily="18" charset="-122"/>
                      </a:endParaRPr>
                    </a:p>
                  </a:txBody>
                  <a:tcPr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hangingPunct="0">
                        <a:lnSpc>
                          <a:spcPct val="150000"/>
                        </a:lnSpc>
                        <a:buFont typeface="+mj-lt"/>
                        <a:buNone/>
                      </a:pPr>
                      <a:r>
                        <a:rPr lang="en-US" altLang="zh-CN" sz="2800"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Background</a:t>
                      </a:r>
                    </a:p>
                  </a:txBody>
                  <a:tcPr anchor="b">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kern="1200"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03</a:t>
                      </a:r>
                      <a:endParaRPr lang="zh-CN" altLang="en-US" sz="2800" b="1" kern="1200"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endParaRPr>
                    </a:p>
                  </a:txBody>
                  <a:tcPr anchor="b">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2474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0" spc="100" dirty="0">
                          <a:solidFill>
                            <a:schemeClr val="accent1"/>
                          </a:solidFill>
                          <a:effectLst>
                            <a:outerShdw blurRad="50800" dist="38100" dir="2700000" algn="tl" rotWithShape="0">
                              <a:prstClr val="black">
                                <a:alpha val="40000"/>
                              </a:prstClr>
                            </a:outerShdw>
                          </a:effectLst>
                          <a:latin typeface="思源宋体 Heavy" panose="02020900000000000000" pitchFamily="18" charset="-122"/>
                          <a:ea typeface="思源宋体 Heavy" panose="02020900000000000000" pitchFamily="18" charset="-122"/>
                        </a:rPr>
                        <a:t>贰</a:t>
                      </a:r>
                      <a:endParaRPr lang="en-US" altLang="zh-CN" sz="2800" b="0" spc="100" dirty="0">
                        <a:solidFill>
                          <a:schemeClr val="accent1"/>
                        </a:solidFill>
                        <a:effectLst>
                          <a:outerShdw blurRad="50800" dist="38100" dir="2700000" algn="tl" rotWithShape="0">
                            <a:prstClr val="black">
                              <a:alpha val="40000"/>
                            </a:prstClr>
                          </a:outerShdw>
                        </a:effectLst>
                        <a:latin typeface="思源宋体 Heavy" panose="02020900000000000000" pitchFamily="18" charset="-122"/>
                        <a:ea typeface="思源宋体 Heavy" panose="02020900000000000000" pitchFamily="18" charset="-122"/>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Federated Fisher Information</a:t>
                      </a: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kern="1200"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14</a:t>
                      </a:r>
                      <a:endParaRPr lang="zh-CN" altLang="en-US" sz="2800" b="1" kern="1200"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7607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0" spc="100" dirty="0">
                          <a:solidFill>
                            <a:schemeClr val="accent1"/>
                          </a:solidFill>
                          <a:effectLst>
                            <a:outerShdw blurRad="50800" dist="38100" dir="2700000" algn="tl" rotWithShape="0">
                              <a:prstClr val="black">
                                <a:alpha val="40000"/>
                              </a:prstClr>
                            </a:outerShdw>
                          </a:effectLst>
                          <a:latin typeface="思源宋体 Heavy" panose="02020900000000000000" pitchFamily="18" charset="-122"/>
                          <a:ea typeface="思源宋体 Heavy" panose="02020900000000000000" pitchFamily="18" charset="-122"/>
                        </a:rPr>
                        <a:t>叁</a:t>
                      </a:r>
                      <a:endParaRPr lang="en-US" altLang="zh-CN" sz="2800" b="0" spc="100" dirty="0">
                        <a:solidFill>
                          <a:schemeClr val="accent1"/>
                        </a:solidFill>
                        <a:effectLst>
                          <a:outerShdw blurRad="50800" dist="38100" dir="2700000" algn="tl" rotWithShape="0">
                            <a:prstClr val="black">
                              <a:alpha val="40000"/>
                            </a:prstClr>
                          </a:outerShdw>
                        </a:effectLst>
                        <a:latin typeface="思源宋体 Heavy" panose="02020900000000000000" pitchFamily="18" charset="-122"/>
                        <a:ea typeface="思源宋体 Heavy" panose="02020900000000000000" pitchFamily="18" charset="-122"/>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Evaluation</a:t>
                      </a: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kern="1200"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17</a:t>
                      </a:r>
                      <a:endParaRPr lang="zh-CN" altLang="en-US" sz="2800" b="1" kern="1200"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7607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0" kern="1200" spc="100" dirty="0">
                          <a:solidFill>
                            <a:schemeClr val="accent1"/>
                          </a:solidFill>
                          <a:effectLst>
                            <a:outerShdw blurRad="50800" dist="38100" dir="2700000" algn="tl" rotWithShape="0">
                              <a:prstClr val="black">
                                <a:alpha val="40000"/>
                              </a:prstClr>
                            </a:outerShdw>
                          </a:effectLst>
                          <a:latin typeface="+mn-lt"/>
                          <a:ea typeface="思源宋体 Heavy" panose="02020900000000000000" pitchFamily="18" charset="-122"/>
                          <a:cs typeface="+mn-cs"/>
                        </a:rPr>
                        <a:t>肆</a:t>
                      </a:r>
                      <a:endParaRPr lang="en-US" altLang="zh-CN" sz="2800" b="0" kern="1200" spc="100" dirty="0">
                        <a:solidFill>
                          <a:schemeClr val="accent1"/>
                        </a:solidFill>
                        <a:effectLst>
                          <a:outerShdw blurRad="50800" dist="38100" dir="2700000" algn="tl" rotWithShape="0">
                            <a:prstClr val="black">
                              <a:alpha val="40000"/>
                            </a:prstClr>
                          </a:outerShdw>
                        </a:effectLst>
                        <a:latin typeface="思源宋体 Heavy" panose="02020900000000000000" pitchFamily="18" charset="-122"/>
                        <a:ea typeface="思源宋体 Heavy" panose="02020900000000000000" pitchFamily="18" charset="-122"/>
                        <a:cs typeface="+mn-cs"/>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Conclusion</a:t>
                      </a: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1" kern="1200"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21</a:t>
                      </a:r>
                      <a:endParaRPr lang="zh-CN" altLang="en-US" sz="2800" b="1" kern="1200"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80" name="矩形 79"/>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1" name="组合 80"/>
          <p:cNvGrpSpPr/>
          <p:nvPr/>
        </p:nvGrpSpPr>
        <p:grpSpPr>
          <a:xfrm rot="5400000">
            <a:off x="178349" y="-178349"/>
            <a:ext cx="815032" cy="1171729"/>
            <a:chOff x="136270" y="441325"/>
            <a:chExt cx="2690232" cy="1572670"/>
          </a:xfrm>
        </p:grpSpPr>
        <p:sp>
          <p:nvSpPr>
            <p:cNvPr id="82" name="矩形 81"/>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16200000">
            <a:off x="10974983" y="5053481"/>
            <a:ext cx="1846660" cy="587375"/>
            <a:chOff x="136270" y="441325"/>
            <a:chExt cx="2690232" cy="1572670"/>
          </a:xfrm>
        </p:grpSpPr>
        <p:sp>
          <p:nvSpPr>
            <p:cNvPr id="88" name="矩形 87"/>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r>
              <a:rPr lang="en-US" altLang="zh-CN" dirty="0">
                <a:sym typeface="+mn-ea"/>
              </a:rPr>
              <a:t>2023/10/30</a:t>
            </a:r>
            <a:endParaRPr lang="zh-CN" altLang="en-US" dirty="0"/>
          </a:p>
        </p:txBody>
      </p:sp>
      <p:sp>
        <p:nvSpPr>
          <p:cNvPr id="18" name="页脚占位符 17"/>
          <p:cNvSpPr>
            <a:spLocks noGrp="1"/>
          </p:cNvSpPr>
          <p:nvPr>
            <p:ph type="ftr" sz="quarter" idx="11"/>
          </p:nvPr>
        </p:nvSpPr>
        <p:spPr/>
        <p:txBody>
          <a:bodyPr/>
          <a:lstStyle/>
          <a:p>
            <a:r>
              <a:rPr lang="zh-CN" altLang="en-US"/>
              <a:t>西安电子科技大学</a:t>
            </a:r>
            <a:endParaRPr lang="zh-CN" altLang="en-US" dirty="0"/>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20</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Background</a:t>
            </a:r>
            <a:endParaRPr lang="zh-CN" altLang="en-US" dirty="0"/>
          </a:p>
        </p:txBody>
      </p:sp>
      <p:sp>
        <p:nvSpPr>
          <p:cNvPr id="6" name="文本占位符 5"/>
          <p:cNvSpPr>
            <a:spLocks noGrp="1"/>
          </p:cNvSpPr>
          <p:nvPr>
            <p:ph type="body" sz="quarter" idx="15"/>
          </p:nvPr>
        </p:nvSpPr>
        <p:spPr>
          <a:solidFill>
            <a:srgbClr val="A6A6A6"/>
          </a:solidFill>
        </p:spPr>
        <p:txBody>
          <a:bodyPr/>
          <a:lstStyle/>
          <a:p>
            <a:r>
              <a:rPr lang="en-US" altLang="zh-CN" dirty="0" err="1"/>
              <a:t>FedFIM</a:t>
            </a:r>
            <a:endParaRPr lang="zh-CN" altLang="en-US" dirty="0"/>
          </a:p>
        </p:txBody>
      </p:sp>
      <p:sp>
        <p:nvSpPr>
          <p:cNvPr id="7" name="文本占位符 6"/>
          <p:cNvSpPr>
            <a:spLocks noGrp="1"/>
          </p:cNvSpPr>
          <p:nvPr>
            <p:ph type="body" sz="quarter" idx="16"/>
          </p:nvPr>
        </p:nvSpPr>
        <p:spPr>
          <a:solidFill>
            <a:srgbClr val="AF2125"/>
          </a:solidFill>
        </p:spPr>
        <p:txBody>
          <a:bodyPr/>
          <a:lstStyle/>
          <a:p>
            <a:r>
              <a:rPr lang="en-US" altLang="zh-CN" dirty="0"/>
              <a:t>Evaluation</a:t>
            </a:r>
            <a:endParaRPr lang="zh-CN" altLang="en-US" dirty="0"/>
          </a:p>
        </p:txBody>
      </p:sp>
      <p:sp>
        <p:nvSpPr>
          <p:cNvPr id="8" name="文本占位符 7"/>
          <p:cNvSpPr>
            <a:spLocks noGrp="1"/>
          </p:cNvSpPr>
          <p:nvPr>
            <p:ph type="body" sz="quarter" idx="17"/>
          </p:nvPr>
        </p:nvSpPr>
        <p:spPr/>
        <p:txBody>
          <a:bodyPr/>
          <a:lstStyle/>
          <a:p>
            <a:r>
              <a:rPr lang="en-US" altLang="zh-CN" dirty="0" err="1">
                <a:sym typeface="+mn-ea"/>
              </a:rPr>
              <a:t>Conclusion</a:t>
            </a:r>
            <a:endParaRPr lang="en-US" altLang="zh-CN" b="1" spc="100" dirty="0">
              <a:solidFill>
                <a:schemeClr val="bg1"/>
              </a:solidFill>
              <a:sym typeface="+mn-ea"/>
            </a:endParaRPr>
          </a:p>
        </p:txBody>
      </p:sp>
      <p:sp>
        <p:nvSpPr>
          <p:cNvPr id="5" name="标题 4"/>
          <p:cNvSpPr>
            <a:spLocks noGrp="1"/>
          </p:cNvSpPr>
          <p:nvPr>
            <p:ph type="title"/>
            <p:custDataLst>
              <p:tags r:id="rId1"/>
            </p:custDataLst>
          </p:nvPr>
        </p:nvSpPr>
        <p:spPr>
          <a:xfrm>
            <a:off x="606043" y="1135891"/>
            <a:ext cx="10515600" cy="516968"/>
          </a:xfrm>
        </p:spPr>
        <p:txBody>
          <a:bodyPr>
            <a:normAutofit/>
          </a:bodyPr>
          <a:lstStyle/>
          <a:p>
            <a:r>
              <a:rPr lang="en-US" altLang="zh-CN" dirty="0">
                <a:latin typeface="Times New Roman" panose="02020603050405020304" pitchFamily="18" charset="0"/>
                <a:cs typeface="Times New Roman" panose="02020603050405020304" pitchFamily="18" charset="0"/>
                <a:sym typeface="+mn-ea"/>
              </a:rPr>
              <a:t>How to use critical learning periods to improve training efficiency</a:t>
            </a:r>
            <a:endParaRPr lang="zh-CN" altLang="en-US" dirty="0">
              <a:latin typeface="Times New Roman" panose="02020603050405020304" pitchFamily="18" charset="0"/>
              <a:cs typeface="Times New Roman" panose="02020603050405020304" pitchFamily="18" charset="0"/>
            </a:endParaRPr>
          </a:p>
        </p:txBody>
      </p:sp>
      <p:pic>
        <p:nvPicPr>
          <p:cNvPr id="21" name="图片 20"/>
          <p:cNvPicPr>
            <a:picLocks noChangeAspect="1"/>
          </p:cNvPicPr>
          <p:nvPr>
            <p:custDataLst>
              <p:tags r:id="rId2"/>
            </p:custDataLst>
          </p:nvPr>
        </p:nvPicPr>
        <p:blipFill>
          <a:blip r:embed="rId5"/>
          <a:stretch>
            <a:fillRect/>
          </a:stretch>
        </p:blipFill>
        <p:spPr>
          <a:xfrm>
            <a:off x="606043" y="1652859"/>
            <a:ext cx="10278745" cy="470349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029335" y="2523918"/>
            <a:ext cx="6273460" cy="2472855"/>
            <a:chOff x="1377020" y="924560"/>
            <a:chExt cx="6273460" cy="2472855"/>
          </a:xfrm>
        </p:grpSpPr>
        <p:sp>
          <p:nvSpPr>
            <p:cNvPr id="23" name="文本框 22"/>
            <p:cNvSpPr txBox="1"/>
            <p:nvPr/>
          </p:nvSpPr>
          <p:spPr>
            <a:xfrm>
              <a:off x="1385035" y="924560"/>
              <a:ext cx="603050" cy="1067343"/>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思源宋体 Heavy" panose="02020900000000000000" pitchFamily="18" charset="-122"/>
                  <a:ea typeface="思源宋体 Heavy" panose="02020900000000000000" pitchFamily="18" charset="-122"/>
                </a:rPr>
                <a:t>4</a:t>
              </a:r>
              <a:endParaRPr lang="zh-CN" altLang="en-US" sz="5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24" name="文本框 23"/>
            <p:cNvSpPr txBox="1"/>
            <p:nvPr/>
          </p:nvSpPr>
          <p:spPr>
            <a:xfrm>
              <a:off x="1853143" y="1377240"/>
              <a:ext cx="1820755" cy="525657"/>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思源宋体 Heavy" panose="02020900000000000000" pitchFamily="18" charset="-122"/>
                  <a:ea typeface="思源宋体 Heavy" panose="02020900000000000000" pitchFamily="18" charset="-122"/>
                </a:rPr>
                <a:t>Part Three</a:t>
              </a:r>
              <a:endParaRPr lang="zh-CN" altLang="en-US" sz="2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25" name="文本框 24"/>
            <p:cNvSpPr txBox="1"/>
            <p:nvPr/>
          </p:nvSpPr>
          <p:spPr>
            <a:xfrm>
              <a:off x="1490560" y="2009745"/>
              <a:ext cx="2765502" cy="707886"/>
            </a:xfrm>
            <a:prstGeom prst="rect">
              <a:avLst/>
            </a:prstGeom>
            <a:noFill/>
          </p:spPr>
          <p:txBody>
            <a:bodyPr wrap="none" rtlCol="0">
              <a:spAutoFit/>
            </a:bodyPr>
            <a:lstStyle/>
            <a:p>
              <a:pPr lvl="0" algn="ctr">
                <a:defRPr/>
              </a:pPr>
              <a:r>
                <a:rPr lang="en-US" altLang="zh-CN" sz="4000" b="1"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Conclusion</a:t>
              </a:r>
            </a:p>
          </p:txBody>
        </p:sp>
        <p:cxnSp>
          <p:nvCxnSpPr>
            <p:cNvPr id="26" name="直接连接符 25"/>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377020" y="2980057"/>
              <a:ext cx="6096000" cy="417358"/>
            </a:xfrm>
            <a:prstGeom prst="rect">
              <a:avLst/>
            </a:prstGeom>
          </p:spPr>
          <p:txBody>
            <a:bodyPr>
              <a:spAutoFit/>
            </a:bodyPr>
            <a:lstStyle/>
            <a:p>
              <a:pPr algn="just" hangingPunct="0">
                <a:lnSpc>
                  <a:spcPct val="130000"/>
                </a:lnSpc>
              </a:pPr>
              <a:endParaRPr lang="zh-CN" altLang="en-US" spc="1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rot="5400000">
            <a:off x="178349" y="-178349"/>
            <a:ext cx="815032" cy="1171729"/>
            <a:chOff x="136270" y="441325"/>
            <a:chExt cx="2690232" cy="1572670"/>
          </a:xfrm>
        </p:grpSpPr>
        <p:sp>
          <p:nvSpPr>
            <p:cNvPr id="49" name="矩形 48"/>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rot="16200000">
            <a:off x="10974982" y="5053481"/>
            <a:ext cx="1846660" cy="587375"/>
            <a:chOff x="136270" y="441325"/>
            <a:chExt cx="2690232" cy="1572670"/>
          </a:xfrm>
        </p:grpSpPr>
        <p:sp>
          <p:nvSpPr>
            <p:cNvPr id="55" name="矩形 54"/>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78251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r>
              <a:rPr lang="en-US" altLang="zh-CN" dirty="0">
                <a:sym typeface="+mn-ea"/>
              </a:rPr>
              <a:t>2023/10/30</a:t>
            </a:r>
            <a:endParaRPr lang="zh-CN" altLang="en-US" dirty="0"/>
          </a:p>
        </p:txBody>
      </p:sp>
      <p:sp>
        <p:nvSpPr>
          <p:cNvPr id="18" name="页脚占位符 17"/>
          <p:cNvSpPr>
            <a:spLocks noGrp="1"/>
          </p:cNvSpPr>
          <p:nvPr>
            <p:ph type="ftr" sz="quarter" idx="11"/>
          </p:nvPr>
        </p:nvSpPr>
        <p:spPr/>
        <p:txBody>
          <a:bodyPr/>
          <a:lstStyle/>
          <a:p>
            <a:r>
              <a:rPr lang="zh-CN" altLang="en-US"/>
              <a:t>西安电子科技大学</a:t>
            </a:r>
            <a:endParaRPr lang="zh-CN" altLang="en-US" dirty="0"/>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22</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Background</a:t>
            </a:r>
            <a:endParaRPr lang="zh-CN" altLang="en-US" dirty="0"/>
          </a:p>
        </p:txBody>
      </p:sp>
      <p:sp>
        <p:nvSpPr>
          <p:cNvPr id="6" name="文本占位符 5"/>
          <p:cNvSpPr>
            <a:spLocks noGrp="1"/>
          </p:cNvSpPr>
          <p:nvPr>
            <p:ph type="body" sz="quarter" idx="15"/>
          </p:nvPr>
        </p:nvSpPr>
        <p:spPr>
          <a:xfrm>
            <a:off x="3071812" y="136525"/>
            <a:ext cx="3024187" cy="598310"/>
          </a:xfrm>
          <a:solidFill>
            <a:srgbClr val="A6A6A6"/>
          </a:solidFill>
        </p:spPr>
        <p:txBody>
          <a:bodyPr/>
          <a:lstStyle/>
          <a:p>
            <a:r>
              <a:rPr lang="en-US" altLang="zh-CN" dirty="0" err="1"/>
              <a:t>FedFIM</a:t>
            </a:r>
            <a:endParaRPr lang="zh-CN" altLang="en-US" dirty="0"/>
          </a:p>
        </p:txBody>
      </p:sp>
      <p:sp>
        <p:nvSpPr>
          <p:cNvPr id="7" name="文本占位符 6"/>
          <p:cNvSpPr>
            <a:spLocks noGrp="1"/>
          </p:cNvSpPr>
          <p:nvPr>
            <p:ph type="body" sz="quarter" idx="16"/>
          </p:nvPr>
        </p:nvSpPr>
        <p:spPr>
          <a:xfrm>
            <a:off x="9168129" y="136525"/>
            <a:ext cx="3024187" cy="598310"/>
          </a:xfrm>
          <a:solidFill>
            <a:srgbClr val="AF2125"/>
          </a:solidFill>
        </p:spPr>
        <p:txBody>
          <a:bodyPr>
            <a:normAutofit/>
          </a:bodyPr>
          <a:lstStyle/>
          <a:p>
            <a:pPr algn="ctr"/>
            <a:r>
              <a:rPr lang="en-US" altLang="zh-CN" b="1" spc="100" dirty="0">
                <a:solidFill>
                  <a:schemeClr val="accent1"/>
                </a:solidFill>
                <a:sym typeface="+mn-ea"/>
              </a:rPr>
              <a:t>Con</a:t>
            </a:r>
            <a:r>
              <a:rPr lang="en-US" altLang="zh-CN" dirty="0" err="1">
                <a:sym typeface="+mn-ea"/>
              </a:rPr>
              <a:t>Conclusion</a:t>
            </a:r>
            <a:r>
              <a:rPr lang="en-US" altLang="zh-CN" b="1" spc="100" dirty="0">
                <a:solidFill>
                  <a:schemeClr val="accent1"/>
                </a:solidFill>
                <a:sym typeface="+mn-ea"/>
              </a:rPr>
              <a:t>sion</a:t>
            </a:r>
            <a:endParaRPr lang="zh-CN" altLang="en-US" dirty="0"/>
          </a:p>
        </p:txBody>
      </p:sp>
      <p:sp>
        <p:nvSpPr>
          <p:cNvPr id="8" name="文本占位符 7"/>
          <p:cNvSpPr>
            <a:spLocks noGrp="1"/>
          </p:cNvSpPr>
          <p:nvPr>
            <p:ph type="body" sz="quarter" idx="17"/>
          </p:nvPr>
        </p:nvSpPr>
        <p:spPr>
          <a:xfrm>
            <a:off x="6096315" y="136525"/>
            <a:ext cx="3071815" cy="598310"/>
          </a:xfrm>
        </p:spPr>
        <p:txBody>
          <a:bodyPr/>
          <a:lstStyle/>
          <a:p>
            <a:r>
              <a:rPr lang="en-US" altLang="zh-CN" dirty="0">
                <a:sym typeface="+mn-ea"/>
              </a:rPr>
              <a:t>Evaluation</a:t>
            </a:r>
            <a:endParaRPr lang="en-US" altLang="zh-CN" dirty="0" err="1"/>
          </a:p>
        </p:txBody>
      </p:sp>
      <p:sp>
        <p:nvSpPr>
          <p:cNvPr id="5" name="标题 4"/>
          <p:cNvSpPr>
            <a:spLocks noGrp="1"/>
          </p:cNvSpPr>
          <p:nvPr>
            <p:ph type="title"/>
            <p:custDataLst>
              <p:tags r:id="rId1"/>
            </p:custDataLst>
          </p:nvPr>
        </p:nvSpPr>
        <p:spPr>
          <a:xfrm>
            <a:off x="642710" y="1270016"/>
            <a:ext cx="10515600" cy="516968"/>
          </a:xfrm>
        </p:spPr>
        <p:txBody>
          <a:bodyPr>
            <a:normAutofit/>
          </a:bodyPr>
          <a:lstStyle/>
          <a:p>
            <a:r>
              <a:rPr lang="en-US" altLang="zh-CN" spc="100" dirty="0">
                <a:latin typeface="Times New Roman" panose="02020603050405020304" pitchFamily="18" charset="0"/>
                <a:ea typeface="思源黑体 CN Normal" panose="020B0400000000000000" pitchFamily="34" charset="-122"/>
                <a:cs typeface="Times New Roman" panose="02020603050405020304" pitchFamily="18" charset="0"/>
                <a:sym typeface="+mn-ea"/>
              </a:rPr>
              <a:t>Conclusion</a:t>
            </a:r>
            <a:endParaRPr lang="en-US" altLang="zh-CN"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2" name="矩形: 圆角 1">
            <a:extLst>
              <a:ext uri="{FF2B5EF4-FFF2-40B4-BE49-F238E27FC236}">
                <a16:creationId xmlns:a16="http://schemas.microsoft.com/office/drawing/2014/main" id="{BD09F96D-D76A-4809-978D-C24AF53F9E4C}"/>
              </a:ext>
            </a:extLst>
          </p:cNvPr>
          <p:cNvSpPr/>
          <p:nvPr/>
        </p:nvSpPr>
        <p:spPr>
          <a:xfrm>
            <a:off x="838200" y="1736184"/>
            <a:ext cx="10796790" cy="184335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chemeClr val="accent1"/>
                </a:solidFill>
                <a:latin typeface="Times New Roman" panose="02020603050405020304" pitchFamily="18" charset="0"/>
                <a:cs typeface="Times New Roman" panose="02020603050405020304" pitchFamily="18" charset="0"/>
              </a:rPr>
              <a:t>Initial training </a:t>
            </a:r>
            <a:r>
              <a:rPr lang="en-US" altLang="zh-CN" sz="2400" dirty="0">
                <a:latin typeface="Times New Roman" panose="02020603050405020304" pitchFamily="18" charset="0"/>
                <a:cs typeface="Times New Roman" panose="02020603050405020304" pitchFamily="18" charset="0"/>
              </a:rPr>
              <a:t>has a significant impact on model performance: especially when only using a portion of the dataset in the initial stage, </a:t>
            </a:r>
            <a:r>
              <a:rPr lang="en-US" altLang="zh-CN" sz="2400" b="1" dirty="0">
                <a:solidFill>
                  <a:schemeClr val="accent1"/>
                </a:solidFill>
                <a:latin typeface="Times New Roman" panose="02020603050405020304" pitchFamily="18" charset="0"/>
                <a:cs typeface="Times New Roman" panose="02020603050405020304" pitchFamily="18" charset="0"/>
              </a:rPr>
              <a:t>the performance damage is the greatest. </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sp>
        <p:nvSpPr>
          <p:cNvPr id="9" name="矩形: 圆角 8">
            <a:extLst>
              <a:ext uri="{FF2B5EF4-FFF2-40B4-BE49-F238E27FC236}">
                <a16:creationId xmlns:a16="http://schemas.microsoft.com/office/drawing/2014/main" id="{827019E8-B1FA-4F3C-ADA8-BC6B49962CD4}"/>
              </a:ext>
            </a:extLst>
          </p:cNvPr>
          <p:cNvSpPr/>
          <p:nvPr/>
        </p:nvSpPr>
        <p:spPr>
          <a:xfrm>
            <a:off x="642710" y="3625850"/>
            <a:ext cx="3479802" cy="6096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nSpc>
                <a:spcPct val="90000"/>
              </a:lnSpc>
              <a:spcBef>
                <a:spcPct val="0"/>
              </a:spcBef>
              <a:buFont typeface="Wingdings" panose="05000000000000000000" pitchFamily="2" charset="2"/>
              <a:buChar char="u"/>
            </a:pPr>
            <a:r>
              <a:rPr lang="en-US" altLang="zh-CN" sz="2800" spc="100" dirty="0">
                <a:solidFill>
                  <a:schemeClr val="tx1">
                    <a:lumMod val="85000"/>
                    <a:lumOff val="15000"/>
                  </a:schemeClr>
                </a:solidFill>
                <a:latin typeface="Times New Roman" panose="02020603050405020304" pitchFamily="18" charset="0"/>
                <a:ea typeface="思源黑体 CN Normal" panose="020B0400000000000000" pitchFamily="34" charset="-122"/>
                <a:cs typeface="Times New Roman" panose="02020603050405020304" pitchFamily="18" charset="0"/>
              </a:rPr>
              <a:t>Enlightenment</a:t>
            </a:r>
          </a:p>
        </p:txBody>
      </p:sp>
      <p:sp>
        <p:nvSpPr>
          <p:cNvPr id="10" name="矩形: 圆角 9">
            <a:extLst>
              <a:ext uri="{FF2B5EF4-FFF2-40B4-BE49-F238E27FC236}">
                <a16:creationId xmlns:a16="http://schemas.microsoft.com/office/drawing/2014/main" id="{838FBD18-079F-4A94-9ED2-CB0A0633CF18}"/>
              </a:ext>
            </a:extLst>
          </p:cNvPr>
          <p:cNvSpPr/>
          <p:nvPr/>
        </p:nvSpPr>
        <p:spPr>
          <a:xfrm>
            <a:off x="838200" y="4244974"/>
            <a:ext cx="10828867" cy="2111375"/>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It has great reference significance for us to </a:t>
            </a:r>
            <a:r>
              <a:rPr lang="en-US" altLang="zh-CN" sz="2400" dirty="0">
                <a:solidFill>
                  <a:schemeClr val="accent1"/>
                </a:solidFill>
                <a:latin typeface="Times New Roman" panose="02020603050405020304" pitchFamily="18" charset="0"/>
                <a:cs typeface="Times New Roman" panose="02020603050405020304" pitchFamily="18" charset="0"/>
              </a:rPr>
              <a:t>improve communication efficiency </a:t>
            </a:r>
            <a:r>
              <a:rPr lang="en-US" altLang="zh-CN" sz="2400" dirty="0">
                <a:latin typeface="Times New Roman" panose="02020603050405020304" pitchFamily="18" charset="0"/>
                <a:cs typeface="Times New Roman" panose="02020603050405020304" pitchFamily="18" charset="0"/>
              </a:rPr>
              <a:t>and </a:t>
            </a:r>
            <a:r>
              <a:rPr lang="en-US" altLang="zh-CN" sz="2400" dirty="0">
                <a:solidFill>
                  <a:schemeClr val="accent1"/>
                </a:solidFill>
                <a:latin typeface="Times New Roman" panose="02020603050405020304" pitchFamily="18" charset="0"/>
                <a:cs typeface="Times New Roman" panose="02020603050405020304" pitchFamily="18" charset="0"/>
              </a:rPr>
              <a:t>solve client heterogeneity </a:t>
            </a:r>
            <a:r>
              <a:rPr lang="en-US" altLang="zh-CN" sz="2400" dirty="0">
                <a:solidFill>
                  <a:schemeClr val="bg1"/>
                </a:solidFill>
                <a:latin typeface="Times New Roman" panose="02020603050405020304" pitchFamily="18" charset="0"/>
                <a:cs typeface="Times New Roman" panose="02020603050405020304" pitchFamily="18" charset="0"/>
              </a:rPr>
              <a:t>in the future. </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It has improved </a:t>
            </a:r>
            <a:r>
              <a:rPr lang="en-US" altLang="zh-CN" sz="2400" dirty="0">
                <a:solidFill>
                  <a:schemeClr val="accent1"/>
                </a:solidFill>
                <a:latin typeface="Times New Roman" panose="02020603050405020304" pitchFamily="18" charset="0"/>
                <a:cs typeface="Times New Roman" panose="02020603050405020304" pitchFamily="18" charset="0"/>
              </a:rPr>
              <a:t>Fl's grassroots learning</a:t>
            </a:r>
            <a:r>
              <a:rPr lang="en-US" altLang="zh-CN" sz="24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And it can greatly solve the problem of </a:t>
            </a:r>
            <a:r>
              <a:rPr lang="en-US" altLang="zh-CN" sz="2400" dirty="0">
                <a:solidFill>
                  <a:schemeClr val="accent1"/>
                </a:solidFill>
                <a:latin typeface="Times New Roman" panose="02020603050405020304" pitchFamily="18" charset="0"/>
                <a:cs typeface="Times New Roman" panose="02020603050405020304" pitchFamily="18" charset="0"/>
              </a:rPr>
              <a:t>FL flexibility</a:t>
            </a:r>
            <a:r>
              <a:rPr lang="en-US" altLang="zh-CN" sz="2400" dirty="0">
                <a:latin typeface="Times New Roman" panose="02020603050405020304" pitchFamily="18" charset="0"/>
                <a:cs typeface="Times New Roman" panose="02020603050405020304" pitchFamily="18" charset="0"/>
              </a:rPr>
              <a:t> and </a:t>
            </a:r>
            <a:r>
              <a:rPr lang="en-US" altLang="zh-CN" sz="2400" dirty="0">
                <a:solidFill>
                  <a:schemeClr val="accent1"/>
                </a:solidFill>
                <a:latin typeface="Times New Roman" panose="02020603050405020304" pitchFamily="18" charset="0"/>
                <a:cs typeface="Times New Roman" panose="02020603050405020304" pitchFamily="18" charset="0"/>
              </a:rPr>
              <a:t>client selection</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t>2024/3/14</a:t>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t>23</a:t>
            </a:fld>
            <a:endParaRPr lang="zh-CN" altLang="en-US" dirty="0"/>
          </a:p>
        </p:txBody>
      </p:sp>
      <p:sp>
        <p:nvSpPr>
          <p:cNvPr id="10" name="文本框 9"/>
          <p:cNvSpPr txBox="1"/>
          <p:nvPr/>
        </p:nvSpPr>
        <p:spPr>
          <a:xfrm>
            <a:off x="1712200" y="1577311"/>
            <a:ext cx="9515746" cy="1067985"/>
          </a:xfrm>
          <a:prstGeom prst="rect">
            <a:avLst/>
          </a:prstGeom>
          <a:noFill/>
        </p:spPr>
        <p:txBody>
          <a:bodyPr wrap="none" rtlCol="0">
            <a:spAutoFit/>
          </a:bodyPr>
          <a:lstStyle/>
          <a:p>
            <a:pPr algn="just" hangingPunct="0">
              <a:lnSpc>
                <a:spcPct val="130000"/>
              </a:lnSpc>
            </a:pPr>
            <a:r>
              <a:rPr lang="en-US" altLang="zh-CN" sz="5400" spc="100" dirty="0">
                <a:solidFill>
                  <a:schemeClr val="accent1"/>
                </a:solidFill>
                <a:latin typeface="思源宋体 Heavy" panose="02020900000000000000" pitchFamily="18" charset="-122"/>
                <a:ea typeface="思源宋体 Heavy" panose="02020900000000000000" pitchFamily="18" charset="-122"/>
              </a:rPr>
              <a:t>THANK</a:t>
            </a:r>
            <a:r>
              <a:rPr lang="zh-CN" altLang="en-US" sz="5400" spc="100" dirty="0">
                <a:solidFill>
                  <a:schemeClr val="accent1"/>
                </a:solidFill>
                <a:latin typeface="思源宋体 Heavy" panose="02020900000000000000" pitchFamily="18" charset="-122"/>
                <a:ea typeface="思源宋体 Heavy" panose="02020900000000000000" pitchFamily="18" charset="-122"/>
              </a:rPr>
              <a:t> </a:t>
            </a:r>
            <a:r>
              <a:rPr lang="en-US" altLang="zh-CN" sz="5400" spc="100" dirty="0">
                <a:solidFill>
                  <a:schemeClr val="accent1"/>
                </a:solidFill>
                <a:latin typeface="思源宋体 Heavy" panose="02020900000000000000" pitchFamily="18" charset="-122"/>
                <a:ea typeface="思源宋体 Heavy" panose="02020900000000000000" pitchFamily="18" charset="-122"/>
              </a:rPr>
              <a:t>FOR</a:t>
            </a:r>
            <a:r>
              <a:rPr lang="zh-CN" altLang="en-US" sz="5400" spc="100" dirty="0">
                <a:solidFill>
                  <a:schemeClr val="accent1"/>
                </a:solidFill>
                <a:latin typeface="思源宋体 Heavy" panose="02020900000000000000" pitchFamily="18" charset="-122"/>
                <a:ea typeface="思源宋体 Heavy" panose="02020900000000000000" pitchFamily="18" charset="-122"/>
              </a:rPr>
              <a:t> </a:t>
            </a:r>
            <a:r>
              <a:rPr lang="en-US" altLang="zh-CN" sz="5400" spc="100" dirty="0">
                <a:solidFill>
                  <a:schemeClr val="accent1"/>
                </a:solidFill>
                <a:latin typeface="思源宋体 Heavy" panose="02020900000000000000" pitchFamily="18" charset="-122"/>
                <a:ea typeface="思源宋体 Heavy" panose="02020900000000000000" pitchFamily="18" charset="-122"/>
              </a:rPr>
              <a:t>ATTENTION</a:t>
            </a:r>
            <a:endParaRPr lang="zh-CN" altLang="en-US" sz="5400" spc="100" dirty="0">
              <a:solidFill>
                <a:schemeClr val="accent1"/>
              </a:solidFill>
              <a:latin typeface="思源宋体 Heavy" panose="02020900000000000000" pitchFamily="18" charset="-122"/>
              <a:ea typeface="思源宋体 Heavy" panose="02020900000000000000" pitchFamily="18" charset="-122"/>
            </a:endParaRPr>
          </a:p>
        </p:txBody>
      </p:sp>
      <p:sp>
        <p:nvSpPr>
          <p:cNvPr id="17" name="任意多边形: 形状 16"/>
          <p:cNvSpPr/>
          <p:nvPr/>
        </p:nvSpPr>
        <p:spPr>
          <a:xfrm>
            <a:off x="1125901" y="1122388"/>
            <a:ext cx="1800000" cy="1800000"/>
          </a:xfrm>
          <a:custGeom>
            <a:avLst/>
            <a:gdLst>
              <a:gd name="connsiteX0" fmla="*/ 0 w 1800000"/>
              <a:gd name="connsiteY0" fmla="*/ 0 h 1800000"/>
              <a:gd name="connsiteX1" fmla="*/ 1800000 w 1800000"/>
              <a:gd name="connsiteY1" fmla="*/ 0 h 1800000"/>
              <a:gd name="connsiteX2" fmla="*/ 1800000 w 1800000"/>
              <a:gd name="connsiteY2" fmla="*/ 366040 h 1800000"/>
              <a:gd name="connsiteX3" fmla="*/ 1656604 w 1800000"/>
              <a:gd name="connsiteY3" fmla="*/ 366040 h 1800000"/>
              <a:gd name="connsiteX4" fmla="*/ 1656604 w 1800000"/>
              <a:gd name="connsiteY4" fmla="*/ 157793 h 1800000"/>
              <a:gd name="connsiteX5" fmla="*/ 172635 w 1800000"/>
              <a:gd name="connsiteY5" fmla="*/ 157793 h 1800000"/>
              <a:gd name="connsiteX6" fmla="*/ 172635 w 1800000"/>
              <a:gd name="connsiteY6" fmla="*/ 1641762 h 1800000"/>
              <a:gd name="connsiteX7" fmla="*/ 900000 w 1800000"/>
              <a:gd name="connsiteY7" fmla="*/ 1641762 h 1800000"/>
              <a:gd name="connsiteX8" fmla="*/ 900000 w 1800000"/>
              <a:gd name="connsiteY8" fmla="*/ 1800000 h 1800000"/>
              <a:gd name="connsiteX9" fmla="*/ 0 w 1800000"/>
              <a:gd name="connsiteY9" fmla="*/ 180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0" y="0"/>
                </a:moveTo>
                <a:lnTo>
                  <a:pt x="1800000" y="0"/>
                </a:lnTo>
                <a:lnTo>
                  <a:pt x="1800000" y="366040"/>
                </a:lnTo>
                <a:lnTo>
                  <a:pt x="1656604" y="366040"/>
                </a:lnTo>
                <a:lnTo>
                  <a:pt x="1656604" y="157793"/>
                </a:lnTo>
                <a:lnTo>
                  <a:pt x="172635" y="157793"/>
                </a:lnTo>
                <a:lnTo>
                  <a:pt x="172635" y="1641762"/>
                </a:lnTo>
                <a:lnTo>
                  <a:pt x="900000" y="1641762"/>
                </a:lnTo>
                <a:lnTo>
                  <a:pt x="900000" y="1800000"/>
                </a:lnTo>
                <a:lnTo>
                  <a:pt x="0" y="18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30480" y="5598160"/>
            <a:ext cx="12202160" cy="1259840"/>
          </a:xfrm>
          <a:custGeom>
            <a:avLst/>
            <a:gdLst>
              <a:gd name="connsiteX0" fmla="*/ 10160 w 12222480"/>
              <a:gd name="connsiteY0" fmla="*/ 1087120 h 1910080"/>
              <a:gd name="connsiteX1" fmla="*/ 12222480 w 12222480"/>
              <a:gd name="connsiteY1" fmla="*/ 0 h 1910080"/>
              <a:gd name="connsiteX2" fmla="*/ 12222480 w 12222480"/>
              <a:gd name="connsiteY2" fmla="*/ 1910080 h 1910080"/>
              <a:gd name="connsiteX3" fmla="*/ 0 w 12222480"/>
              <a:gd name="connsiteY3" fmla="*/ 1899920 h 1910080"/>
              <a:gd name="connsiteX4" fmla="*/ 10160 w 12222480"/>
              <a:gd name="connsiteY4" fmla="*/ 1087120 h 191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2480" h="1910080">
                <a:moveTo>
                  <a:pt x="10160" y="1087120"/>
                </a:moveTo>
                <a:lnTo>
                  <a:pt x="12222480" y="0"/>
                </a:lnTo>
                <a:lnTo>
                  <a:pt x="12222480" y="1910080"/>
                </a:lnTo>
                <a:lnTo>
                  <a:pt x="0" y="1899920"/>
                </a:lnTo>
                <a:lnTo>
                  <a:pt x="10160" y="108712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flipH="1">
            <a:off x="-40640" y="5585460"/>
            <a:ext cx="12273280" cy="1259840"/>
          </a:xfrm>
          <a:custGeom>
            <a:avLst/>
            <a:gdLst>
              <a:gd name="connsiteX0" fmla="*/ 10160 w 12222480"/>
              <a:gd name="connsiteY0" fmla="*/ 1087120 h 1910080"/>
              <a:gd name="connsiteX1" fmla="*/ 12222480 w 12222480"/>
              <a:gd name="connsiteY1" fmla="*/ 0 h 1910080"/>
              <a:gd name="connsiteX2" fmla="*/ 12222480 w 12222480"/>
              <a:gd name="connsiteY2" fmla="*/ 1910080 h 1910080"/>
              <a:gd name="connsiteX3" fmla="*/ 0 w 12222480"/>
              <a:gd name="connsiteY3" fmla="*/ 1899920 h 1910080"/>
              <a:gd name="connsiteX4" fmla="*/ 10160 w 12222480"/>
              <a:gd name="connsiteY4" fmla="*/ 1087120 h 191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2480" h="1910080">
                <a:moveTo>
                  <a:pt x="10160" y="1087120"/>
                </a:moveTo>
                <a:lnTo>
                  <a:pt x="12222480" y="0"/>
                </a:lnTo>
                <a:lnTo>
                  <a:pt x="12222480" y="1910080"/>
                </a:lnTo>
                <a:lnTo>
                  <a:pt x="0" y="1899920"/>
                </a:lnTo>
                <a:lnTo>
                  <a:pt x="10160" y="108712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033520" y="6134875"/>
            <a:ext cx="4196080" cy="417550"/>
          </a:xfrm>
          <a:prstGeom prst="rect">
            <a:avLst/>
          </a:prstGeom>
        </p:spPr>
        <p:txBody>
          <a:bodyPr wrap="square">
            <a:spAutoFit/>
          </a:bodyPr>
          <a:lstStyle/>
          <a:p>
            <a:pPr algn="dist" hangingPunct="0">
              <a:lnSpc>
                <a:spcPct val="130000"/>
              </a:lnSpc>
            </a:pPr>
            <a:r>
              <a:rPr lang="zh-CN" altLang="en-US" spc="100" dirty="0">
                <a:solidFill>
                  <a:schemeClr val="accent3">
                    <a:lumMod val="20000"/>
                    <a:lumOff val="80000"/>
                  </a:schemeClr>
                </a:solidFill>
                <a:latin typeface="思源宋体 Heavy" panose="02020900000000000000" pitchFamily="18" charset="-122"/>
                <a:ea typeface="思源宋体 Heavy" panose="02020900000000000000" pitchFamily="18" charset="-122"/>
              </a:rPr>
              <a:t>厚德 求真 励学 笃行</a:t>
            </a:r>
            <a:endParaRPr lang="en-US" altLang="zh-CN" spc="100" dirty="0">
              <a:solidFill>
                <a:schemeClr val="accent3">
                  <a:lumMod val="20000"/>
                  <a:lumOff val="80000"/>
                </a:schemeClr>
              </a:solidFill>
              <a:latin typeface="思源宋体 Heavy" panose="02020900000000000000" pitchFamily="18" charset="-122"/>
              <a:ea typeface="思源宋体 Heavy" panose="02020900000000000000" pitchFamily="18"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029335" y="2523918"/>
            <a:ext cx="6273460" cy="2472855"/>
            <a:chOff x="1377020" y="924560"/>
            <a:chExt cx="6273460" cy="2472855"/>
          </a:xfrm>
        </p:grpSpPr>
        <p:sp>
          <p:nvSpPr>
            <p:cNvPr id="23" name="文本框 22"/>
            <p:cNvSpPr txBox="1"/>
            <p:nvPr/>
          </p:nvSpPr>
          <p:spPr>
            <a:xfrm>
              <a:off x="1377020" y="924560"/>
              <a:ext cx="619080" cy="1067921"/>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思源宋体 Heavy" panose="02020900000000000000" pitchFamily="18" charset="-122"/>
                  <a:ea typeface="思源宋体 Heavy" panose="02020900000000000000" pitchFamily="18" charset="-122"/>
                </a:rPr>
                <a:t>1</a:t>
              </a:r>
              <a:endParaRPr lang="zh-CN" altLang="en-US" sz="5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24" name="文本框 23"/>
            <p:cNvSpPr txBox="1"/>
            <p:nvPr/>
          </p:nvSpPr>
          <p:spPr>
            <a:xfrm>
              <a:off x="1923130" y="1377240"/>
              <a:ext cx="1680781" cy="525913"/>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思源宋体 Heavy" panose="02020900000000000000" pitchFamily="18" charset="-122"/>
                  <a:ea typeface="思源宋体 Heavy" panose="02020900000000000000" pitchFamily="18" charset="-122"/>
                </a:rPr>
                <a:t>Part One</a:t>
              </a:r>
              <a:endParaRPr lang="zh-CN" altLang="en-US" sz="2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25" name="文本框 24"/>
            <p:cNvSpPr txBox="1"/>
            <p:nvPr/>
          </p:nvSpPr>
          <p:spPr>
            <a:xfrm>
              <a:off x="1519414" y="1831430"/>
              <a:ext cx="3245760" cy="814582"/>
            </a:xfrm>
            <a:prstGeom prst="rect">
              <a:avLst/>
            </a:prstGeom>
            <a:noFill/>
          </p:spPr>
          <p:txBody>
            <a:bodyPr wrap="none" rtlCol="0">
              <a:spAutoFit/>
            </a:bodyPr>
            <a:lstStyle/>
            <a:p>
              <a:pPr algn="just" hangingPunct="0">
                <a:lnSpc>
                  <a:spcPct val="130000"/>
                </a:lnSpc>
              </a:pPr>
              <a:r>
                <a:rPr lang="en-US" altLang="zh-CN" sz="4000" spc="100" dirty="0">
                  <a:solidFill>
                    <a:schemeClr val="accent1"/>
                  </a:solidFill>
                  <a:latin typeface="思源宋体 Heavy" panose="02020900000000000000" pitchFamily="18" charset="-122"/>
                  <a:ea typeface="思源宋体 Heavy" panose="02020900000000000000" pitchFamily="18" charset="-122"/>
                </a:rPr>
                <a:t>Background</a:t>
              </a:r>
              <a:endParaRPr lang="zh-CN" altLang="en-US" sz="4000" spc="100" dirty="0">
                <a:solidFill>
                  <a:schemeClr val="accent1"/>
                </a:solidFill>
                <a:latin typeface="思源宋体 Heavy" panose="02020900000000000000" pitchFamily="18" charset="-122"/>
                <a:ea typeface="思源宋体 Heavy" panose="02020900000000000000" pitchFamily="18" charset="-122"/>
              </a:endParaRPr>
            </a:p>
          </p:txBody>
        </p:sp>
        <p:cxnSp>
          <p:nvCxnSpPr>
            <p:cNvPr id="26" name="直接连接符 25"/>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377020" y="2980057"/>
              <a:ext cx="6096000" cy="417358"/>
            </a:xfrm>
            <a:prstGeom prst="rect">
              <a:avLst/>
            </a:prstGeom>
          </p:spPr>
          <p:txBody>
            <a:bodyPr>
              <a:spAutoFit/>
            </a:bodyPr>
            <a:lstStyle/>
            <a:p>
              <a:pPr algn="just" hangingPunct="0">
                <a:lnSpc>
                  <a:spcPct val="130000"/>
                </a:lnSpc>
              </a:pPr>
              <a:endParaRPr lang="zh-CN" altLang="en-US" spc="1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rot="5400000">
            <a:off x="178349" y="-178349"/>
            <a:ext cx="815032" cy="1171729"/>
            <a:chOff x="136270" y="441325"/>
            <a:chExt cx="2690232" cy="1572670"/>
          </a:xfrm>
        </p:grpSpPr>
        <p:sp>
          <p:nvSpPr>
            <p:cNvPr id="49" name="矩形 48"/>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rot="16200000">
            <a:off x="10974982" y="5053481"/>
            <a:ext cx="1846660" cy="587375"/>
            <a:chOff x="136270" y="441325"/>
            <a:chExt cx="2690232" cy="1572670"/>
          </a:xfrm>
        </p:grpSpPr>
        <p:sp>
          <p:nvSpPr>
            <p:cNvPr id="55" name="矩形 54"/>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矩形 92"/>
          <p:cNvSpPr/>
          <p:nvPr/>
        </p:nvSpPr>
        <p:spPr>
          <a:xfrm>
            <a:off x="6172413" y="1802929"/>
            <a:ext cx="5732534" cy="8661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rPr>
              <a:t>What is </a:t>
            </a:r>
            <a:r>
              <a:rPr lang="en-US" altLang="zh-CN" sz="2800" spc="100" dirty="0">
                <a:latin typeface="Times New Roman" panose="02020603050405020304" pitchFamily="18" charset="0"/>
                <a:ea typeface="思源黑体 CN Normal" panose="020B0400000000000000" pitchFamily="34" charset="-122"/>
                <a:cs typeface="Times New Roman" panose="02020603050405020304" pitchFamily="18" charset="0"/>
              </a:rPr>
              <a:t>Centralized Learning</a:t>
            </a:r>
            <a:r>
              <a:rPr lang="zh-CN" altLang="en-US" dirty="0">
                <a:latin typeface="Times New Roman" panose="02020603050405020304" pitchFamily="18" charset="0"/>
                <a:cs typeface="Times New Roman" panose="02020603050405020304" pitchFamily="18" charset="0"/>
              </a:rPr>
              <a:t>？</a:t>
            </a:r>
          </a:p>
        </p:txBody>
      </p:sp>
      <p:sp>
        <p:nvSpPr>
          <p:cNvPr id="17" name="日期占位符 16"/>
          <p:cNvSpPr>
            <a:spLocks noGrp="1"/>
          </p:cNvSpPr>
          <p:nvPr>
            <p:ph type="dt" sz="half" idx="10"/>
          </p:nvPr>
        </p:nvSpPr>
        <p:spPr/>
        <p:txBody>
          <a:bodyPr/>
          <a:lstStyle/>
          <a:p>
            <a:r>
              <a:rPr lang="en-US" altLang="zh-CN" dirty="0"/>
              <a:t>2023/10/30</a:t>
            </a:r>
            <a:endParaRPr lang="zh-CN" altLang="en-US" dirty="0"/>
          </a:p>
        </p:txBody>
      </p:sp>
      <p:sp>
        <p:nvSpPr>
          <p:cNvPr id="18" name="页脚占位符 17"/>
          <p:cNvSpPr>
            <a:spLocks noGrp="1"/>
          </p:cNvSpPr>
          <p:nvPr>
            <p:ph type="ftr" sz="quarter" idx="11"/>
          </p:nvPr>
        </p:nvSpPr>
        <p:spPr/>
        <p:txBody>
          <a:bodyPr/>
          <a:lstStyle/>
          <a:p>
            <a:r>
              <a:rPr lang="zh-CN" altLang="en-US"/>
              <a:t>西安电子科技大学</a:t>
            </a:r>
            <a:endParaRPr lang="zh-CN" altLang="en-US" dirty="0"/>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4</a:t>
            </a:fld>
            <a:endParaRPr lang="zh-CN" altLang="en-US" dirty="0"/>
          </a:p>
        </p:txBody>
      </p:sp>
      <p:sp>
        <p:nvSpPr>
          <p:cNvPr id="4" name="文本占位符 3"/>
          <p:cNvSpPr>
            <a:spLocks noGrp="1"/>
          </p:cNvSpPr>
          <p:nvPr>
            <p:ph type="body" sz="quarter" idx="14"/>
          </p:nvPr>
        </p:nvSpPr>
        <p:spPr/>
        <p:txBody>
          <a:bodyPr/>
          <a:lstStyle/>
          <a:p>
            <a:r>
              <a:rPr lang="en-US" altLang="zh-CN" dirty="0"/>
              <a:t>Background</a:t>
            </a:r>
            <a:endParaRPr lang="zh-CN" altLang="en-US" dirty="0"/>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FedFIM</a:t>
            </a:r>
            <a:endParaRPr lang="zh-CN" altLang="en-US" dirty="0"/>
          </a:p>
        </p:txBody>
      </p:sp>
      <p:sp>
        <p:nvSpPr>
          <p:cNvPr id="7" name="文本占位符 6"/>
          <p:cNvSpPr>
            <a:spLocks noGrp="1"/>
          </p:cNvSpPr>
          <p:nvPr>
            <p:ph type="body" sz="quarter" idx="16"/>
          </p:nvPr>
        </p:nvSpPr>
        <p:spPr/>
        <p:txBody>
          <a:bodyPr/>
          <a:lstStyle/>
          <a:p>
            <a:r>
              <a:rPr lang="en-US" altLang="zh-CN" dirty="0"/>
              <a:t>Evaluation</a:t>
            </a:r>
            <a:endParaRPr lang="zh-CN" altLang="en-US" dirty="0"/>
          </a:p>
        </p:txBody>
      </p:sp>
      <p:sp>
        <p:nvSpPr>
          <p:cNvPr id="8" name="文本占位符 7"/>
          <p:cNvSpPr>
            <a:spLocks noGrp="1"/>
          </p:cNvSpPr>
          <p:nvPr>
            <p:ph type="body" sz="quarter" idx="17"/>
          </p:nvPr>
        </p:nvSpPr>
        <p:spPr/>
        <p:txBody>
          <a:bodyPr/>
          <a:lstStyle/>
          <a:p>
            <a:r>
              <a:rPr lang="en-US" altLang="zh-CN" dirty="0"/>
              <a:t>Conclusion</a:t>
            </a:r>
          </a:p>
        </p:txBody>
      </p:sp>
      <p:sp>
        <p:nvSpPr>
          <p:cNvPr id="5" name="文本框 4"/>
          <p:cNvSpPr txBox="1"/>
          <p:nvPr/>
        </p:nvSpPr>
        <p:spPr>
          <a:xfrm>
            <a:off x="6684893" y="3924626"/>
            <a:ext cx="5393464" cy="452496"/>
          </a:xfrm>
          <a:prstGeom prst="rect">
            <a:avLst/>
          </a:prstGeom>
          <a:noFill/>
        </p:spPr>
        <p:txBody>
          <a:bodyPr wrap="square" rtlCol="0">
            <a:spAutoFit/>
          </a:bodyPr>
          <a:lstStyle/>
          <a:p>
            <a:pPr algn="just" hangingPunct="0">
              <a:lnSpc>
                <a:spcPct val="130000"/>
              </a:lnSpc>
            </a:pPr>
            <a:r>
              <a:rPr lang="en-US" altLang="zh-CN" sz="2000" spc="100" dirty="0">
                <a:latin typeface="Times New Roman" panose="02020603050405020304" pitchFamily="18" charset="0"/>
                <a:ea typeface="思源黑体 CN Normal" panose="020B0400000000000000" pitchFamily="34" charset="-122"/>
                <a:cs typeface="Times New Roman" panose="02020603050405020304" pitchFamily="18" charset="0"/>
              </a:rPr>
              <a:t>1.</a:t>
            </a:r>
            <a:r>
              <a:rPr lang="en-US" altLang="zh-CN" sz="1600" spc="100"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2000" spc="100" dirty="0">
                <a:latin typeface="Times New Roman" panose="02020603050405020304" pitchFamily="18" charset="0"/>
                <a:ea typeface="思源黑体 CN Normal" panose="020B0400000000000000" pitchFamily="34" charset="-122"/>
                <a:cs typeface="Times New Roman" panose="02020603050405020304" pitchFamily="18" charset="0"/>
              </a:rPr>
              <a:t>Unacceptable</a:t>
            </a:r>
            <a:r>
              <a:rPr lang="zh-CN" altLang="en-US" sz="2000" spc="100"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2000" spc="100" dirty="0">
                <a:latin typeface="Times New Roman" panose="02020603050405020304" pitchFamily="18" charset="0"/>
                <a:ea typeface="思源黑体 CN Normal" panose="020B0400000000000000" pitchFamily="34" charset="-122"/>
                <a:cs typeface="Times New Roman" panose="02020603050405020304" pitchFamily="18" charset="0"/>
              </a:rPr>
              <a:t>communication</a:t>
            </a:r>
            <a:r>
              <a:rPr lang="zh-CN" altLang="en-US" sz="2000" spc="100"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z="2000" spc="100" dirty="0">
                <a:latin typeface="Times New Roman" panose="02020603050405020304" pitchFamily="18" charset="0"/>
                <a:ea typeface="思源黑体 CN Normal" panose="020B0400000000000000" pitchFamily="34" charset="-122"/>
                <a:cs typeface="Times New Roman" panose="02020603050405020304" pitchFamily="18" charset="0"/>
              </a:rPr>
              <a:t>burden.</a:t>
            </a:r>
            <a:endParaRPr lang="en-US" altLang="zh-CN" sz="16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92" name="文本框 91"/>
          <p:cNvSpPr txBox="1"/>
          <p:nvPr/>
        </p:nvSpPr>
        <p:spPr>
          <a:xfrm>
            <a:off x="6331458" y="1827750"/>
            <a:ext cx="5454142" cy="777457"/>
          </a:xfrm>
          <a:prstGeom prst="rect">
            <a:avLst/>
          </a:prstGeom>
          <a:noFill/>
        </p:spPr>
        <p:txBody>
          <a:bodyPr wrap="square">
            <a:normAutofit/>
          </a:bodyPr>
          <a:lstStyle/>
          <a:p>
            <a:pPr hangingPunct="0">
              <a:lnSpc>
                <a:spcPct val="130000"/>
              </a:lnSpc>
            </a:pPr>
            <a:r>
              <a:rPr lang="en-US" altLang="zh-CN" sz="1800" spc="1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Each client upload its local datasets to t</a:t>
            </a:r>
            <a:r>
              <a:rPr lang="en-US" altLang="zh-CN" spc="1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he central server </a:t>
            </a:r>
            <a:r>
              <a:rPr lang="en-US" altLang="zh-CN" sz="1800" spc="1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for centralized training.</a:t>
            </a:r>
          </a:p>
        </p:txBody>
      </p:sp>
      <p:sp>
        <p:nvSpPr>
          <p:cNvPr id="95" name="文本框 94"/>
          <p:cNvSpPr txBox="1"/>
          <p:nvPr/>
        </p:nvSpPr>
        <p:spPr>
          <a:xfrm>
            <a:off x="6653026" y="3126080"/>
            <a:ext cx="1910131" cy="524567"/>
          </a:xfrm>
          <a:prstGeom prst="rect">
            <a:avLst/>
          </a:prstGeom>
          <a:noFill/>
        </p:spPr>
        <p:txBody>
          <a:bodyPr wrap="square">
            <a:spAutoFit/>
          </a:bodyPr>
          <a:lstStyle/>
          <a:p>
            <a:pPr algn="just" hangingPunct="0">
              <a:lnSpc>
                <a:spcPct val="130000"/>
              </a:lnSpc>
            </a:pPr>
            <a:r>
              <a:rPr lang="en-US" altLang="zh-CN" sz="2400" b="1" spc="100" dirty="0">
                <a:latin typeface="Times New Roman" panose="02020603050405020304" pitchFamily="18" charset="0"/>
                <a:ea typeface="思源黑体 CN Normal" panose="020B0400000000000000" pitchFamily="34" charset="-122"/>
                <a:cs typeface="Times New Roman" panose="02020603050405020304" pitchFamily="18" charset="0"/>
              </a:rPr>
              <a:t>Weakness</a:t>
            </a:r>
          </a:p>
        </p:txBody>
      </p:sp>
      <p:sp>
        <p:nvSpPr>
          <p:cNvPr id="97" name="文本框 96"/>
          <p:cNvSpPr txBox="1"/>
          <p:nvPr/>
        </p:nvSpPr>
        <p:spPr>
          <a:xfrm>
            <a:off x="6684893" y="4472333"/>
            <a:ext cx="3886200" cy="453266"/>
          </a:xfrm>
          <a:prstGeom prst="rect">
            <a:avLst/>
          </a:prstGeom>
          <a:noFill/>
        </p:spPr>
        <p:txBody>
          <a:bodyPr wrap="square">
            <a:spAutoFit/>
          </a:bodyPr>
          <a:lstStyle/>
          <a:p>
            <a:pPr algn="just" hangingPunct="0">
              <a:lnSpc>
                <a:spcPct val="130000"/>
              </a:lnSpc>
            </a:pPr>
            <a:r>
              <a:rPr lang="en-US" altLang="zh-CN" sz="2000" spc="100" dirty="0">
                <a:latin typeface="Times New Roman" panose="02020603050405020304" pitchFamily="18" charset="0"/>
                <a:ea typeface="思源黑体 CN Normal" panose="020B0400000000000000" pitchFamily="34" charset="-122"/>
                <a:cs typeface="Times New Roman" panose="02020603050405020304" pitchFamily="18" charset="0"/>
              </a:rPr>
              <a:t>2. Compromising user privacy.</a:t>
            </a:r>
          </a:p>
        </p:txBody>
      </p:sp>
      <p:sp>
        <p:nvSpPr>
          <p:cNvPr id="99" name="文本框 98"/>
          <p:cNvSpPr txBox="1"/>
          <p:nvPr/>
        </p:nvSpPr>
        <p:spPr>
          <a:xfrm>
            <a:off x="6684893" y="5019286"/>
            <a:ext cx="4740162" cy="452496"/>
          </a:xfrm>
          <a:prstGeom prst="rect">
            <a:avLst/>
          </a:prstGeom>
          <a:noFill/>
        </p:spPr>
        <p:txBody>
          <a:bodyPr wrap="square">
            <a:spAutoFit/>
          </a:bodyPr>
          <a:lstStyle/>
          <a:p>
            <a:pPr algn="just" hangingPunct="0">
              <a:lnSpc>
                <a:spcPct val="130000"/>
              </a:lnSpc>
            </a:pPr>
            <a:r>
              <a:rPr lang="en-US" altLang="zh-CN" sz="2000" spc="100" dirty="0">
                <a:latin typeface="Times New Roman" panose="02020603050405020304" pitchFamily="18" charset="0"/>
                <a:ea typeface="思源黑体 CN Normal" panose="020B0400000000000000" pitchFamily="34" charset="-122"/>
                <a:cs typeface="Times New Roman" panose="02020603050405020304" pitchFamily="18" charset="0"/>
              </a:rPr>
              <a:t>3. Wasting of computational power.</a:t>
            </a:r>
          </a:p>
        </p:txBody>
      </p:sp>
      <p:cxnSp>
        <p:nvCxnSpPr>
          <p:cNvPr id="15" name="直接连接符 14"/>
          <p:cNvCxnSpPr/>
          <p:nvPr/>
        </p:nvCxnSpPr>
        <p:spPr>
          <a:xfrm>
            <a:off x="6570593" y="3324314"/>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 name="椭圆 2">
            <a:extLst>
              <a:ext uri="{FF2B5EF4-FFF2-40B4-BE49-F238E27FC236}">
                <a16:creationId xmlns:a16="http://schemas.microsoft.com/office/drawing/2014/main" id="{3EF21A3A-9445-F30F-95F0-ECD68E5B905F}"/>
              </a:ext>
            </a:extLst>
          </p:cNvPr>
          <p:cNvSpPr/>
          <p:nvPr/>
        </p:nvSpPr>
        <p:spPr>
          <a:xfrm>
            <a:off x="3785191" y="2257193"/>
            <a:ext cx="2409213" cy="2376393"/>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a:extLst>
              <a:ext uri="{FF2B5EF4-FFF2-40B4-BE49-F238E27FC236}">
                <a16:creationId xmlns:a16="http://schemas.microsoft.com/office/drawing/2014/main" id="{9CA33C0A-3C35-04D2-0BF0-58C316C0C3CC}"/>
              </a:ext>
            </a:extLst>
          </p:cNvPr>
          <p:cNvSpPr/>
          <p:nvPr/>
        </p:nvSpPr>
        <p:spPr>
          <a:xfrm>
            <a:off x="3687034" y="2205248"/>
            <a:ext cx="2603219" cy="2514291"/>
          </a:xfrm>
          <a:prstGeom prst="ellipse">
            <a:avLst/>
          </a:prstGeom>
          <a:noFill/>
          <a:ln>
            <a:solidFill>
              <a:schemeClr val="accent1">
                <a:lumMod val="60000"/>
                <a:lumOff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连接符: 肘形 10">
            <a:extLst>
              <a:ext uri="{FF2B5EF4-FFF2-40B4-BE49-F238E27FC236}">
                <a16:creationId xmlns:a16="http://schemas.microsoft.com/office/drawing/2014/main" id="{9A476446-55A8-8BD1-33A3-9847AED30EDB}"/>
              </a:ext>
            </a:extLst>
          </p:cNvPr>
          <p:cNvCxnSpPr>
            <a:cxnSpLocks/>
            <a:stCxn id="25" idx="6"/>
          </p:cNvCxnSpPr>
          <p:nvPr/>
        </p:nvCxnSpPr>
        <p:spPr>
          <a:xfrm>
            <a:off x="1384616" y="2193902"/>
            <a:ext cx="2793420" cy="342875"/>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9D25F8D3-4786-AB7A-7564-FC901C1ACC2D}"/>
              </a:ext>
            </a:extLst>
          </p:cNvPr>
          <p:cNvSpPr/>
          <p:nvPr/>
        </p:nvSpPr>
        <p:spPr>
          <a:xfrm>
            <a:off x="239420" y="1700784"/>
            <a:ext cx="1079899" cy="989440"/>
          </a:xfrm>
          <a:prstGeom prst="ellipse">
            <a:avLst/>
          </a:prstGeom>
          <a:solidFill>
            <a:srgbClr val="F1B6B7"/>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F08D9DE-92CE-E57D-6952-D8DC4E8668E6}"/>
              </a:ext>
            </a:extLst>
          </p:cNvPr>
          <p:cNvSpPr/>
          <p:nvPr/>
        </p:nvSpPr>
        <p:spPr>
          <a:xfrm>
            <a:off x="178535" y="1623849"/>
            <a:ext cx="1206081" cy="114010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AA7274CB-0319-67FA-3FB2-44CBFC9EF84C}"/>
              </a:ext>
            </a:extLst>
          </p:cNvPr>
          <p:cNvSpPr/>
          <p:nvPr/>
        </p:nvSpPr>
        <p:spPr>
          <a:xfrm>
            <a:off x="1379961" y="2475124"/>
            <a:ext cx="901104" cy="851516"/>
          </a:xfrm>
          <a:prstGeom prst="ellipse">
            <a:avLst/>
          </a:prstGeom>
          <a:solidFill>
            <a:srgbClr val="F1B6B7"/>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椭圆 33">
            <a:extLst>
              <a:ext uri="{FF2B5EF4-FFF2-40B4-BE49-F238E27FC236}">
                <a16:creationId xmlns:a16="http://schemas.microsoft.com/office/drawing/2014/main" id="{84C18E5B-BAE0-FD98-992D-B0E8DC424C2B}"/>
              </a:ext>
            </a:extLst>
          </p:cNvPr>
          <p:cNvSpPr/>
          <p:nvPr/>
        </p:nvSpPr>
        <p:spPr>
          <a:xfrm>
            <a:off x="1342674" y="2439529"/>
            <a:ext cx="977925" cy="93300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6D3C918-96BA-C49D-4798-71B9AABB996C}"/>
              </a:ext>
            </a:extLst>
          </p:cNvPr>
          <p:cNvSpPr/>
          <p:nvPr/>
        </p:nvSpPr>
        <p:spPr>
          <a:xfrm>
            <a:off x="2289271" y="3503509"/>
            <a:ext cx="672927" cy="544097"/>
          </a:xfrm>
          <a:prstGeom prst="ellipse">
            <a:avLst/>
          </a:prstGeom>
          <a:solidFill>
            <a:srgbClr val="F1B6B7"/>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19498013-F49A-F81E-35AE-0E6E69C55ED3}"/>
              </a:ext>
            </a:extLst>
          </p:cNvPr>
          <p:cNvSpPr/>
          <p:nvPr/>
        </p:nvSpPr>
        <p:spPr>
          <a:xfrm>
            <a:off x="2259309" y="3457480"/>
            <a:ext cx="744699" cy="637581"/>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连接符: 肘形 36">
            <a:extLst>
              <a:ext uri="{FF2B5EF4-FFF2-40B4-BE49-F238E27FC236}">
                <a16:creationId xmlns:a16="http://schemas.microsoft.com/office/drawing/2014/main" id="{116D1BAC-0F38-0339-AFD6-79C4388D4A30}"/>
              </a:ext>
            </a:extLst>
          </p:cNvPr>
          <p:cNvCxnSpPr>
            <a:cxnSpLocks/>
          </p:cNvCxnSpPr>
          <p:nvPr/>
        </p:nvCxnSpPr>
        <p:spPr>
          <a:xfrm>
            <a:off x="2322373" y="2936353"/>
            <a:ext cx="1414896" cy="114852"/>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58103E50-70AC-7B23-5CD0-D118208E9B2B}"/>
              </a:ext>
            </a:extLst>
          </p:cNvPr>
          <p:cNvCxnSpPr>
            <a:cxnSpLocks/>
          </p:cNvCxnSpPr>
          <p:nvPr/>
        </p:nvCxnSpPr>
        <p:spPr>
          <a:xfrm flipV="1">
            <a:off x="2143758" y="4321223"/>
            <a:ext cx="1882252" cy="233917"/>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0F10F326-3911-94EF-7E43-0F5E5C052D61}"/>
              </a:ext>
            </a:extLst>
          </p:cNvPr>
          <p:cNvCxnSpPr>
            <a:cxnSpLocks/>
            <a:stCxn id="36" idx="6"/>
          </p:cNvCxnSpPr>
          <p:nvPr/>
        </p:nvCxnSpPr>
        <p:spPr>
          <a:xfrm flipV="1">
            <a:off x="3004008" y="3768527"/>
            <a:ext cx="644868" cy="7744"/>
          </a:xfrm>
          <a:prstGeom prst="bentConnector3">
            <a:avLst>
              <a:gd name="adj1" fmla="val 106539"/>
            </a:avLst>
          </a:prstGeom>
          <a:ln w="19050"/>
        </p:spPr>
        <p:style>
          <a:lnRef idx="1">
            <a:schemeClr val="accent1"/>
          </a:lnRef>
          <a:fillRef idx="0">
            <a:schemeClr val="accent1"/>
          </a:fillRef>
          <a:effectRef idx="0">
            <a:schemeClr val="accent1"/>
          </a:effectRef>
          <a:fontRef idx="minor">
            <a:schemeClr val="tx1"/>
          </a:fontRef>
        </p:style>
      </p:cxnSp>
      <p:sp>
        <p:nvSpPr>
          <p:cNvPr id="56" name="椭圆 55">
            <a:extLst>
              <a:ext uri="{FF2B5EF4-FFF2-40B4-BE49-F238E27FC236}">
                <a16:creationId xmlns:a16="http://schemas.microsoft.com/office/drawing/2014/main" id="{EB32AFD3-AA04-AE14-01F1-BD1D5BF48E48}"/>
              </a:ext>
            </a:extLst>
          </p:cNvPr>
          <p:cNvSpPr/>
          <p:nvPr/>
        </p:nvSpPr>
        <p:spPr>
          <a:xfrm>
            <a:off x="1361897" y="4141486"/>
            <a:ext cx="864721" cy="827308"/>
          </a:xfrm>
          <a:prstGeom prst="ellipse">
            <a:avLst/>
          </a:prstGeom>
          <a:solidFill>
            <a:srgbClr val="F1B6B7"/>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椭圆 56">
            <a:extLst>
              <a:ext uri="{FF2B5EF4-FFF2-40B4-BE49-F238E27FC236}">
                <a16:creationId xmlns:a16="http://schemas.microsoft.com/office/drawing/2014/main" id="{85B9E342-EFD2-8FFB-41D2-38CE30ED6E2C}"/>
              </a:ext>
            </a:extLst>
          </p:cNvPr>
          <p:cNvSpPr/>
          <p:nvPr/>
        </p:nvSpPr>
        <p:spPr>
          <a:xfrm>
            <a:off x="1305296" y="4095753"/>
            <a:ext cx="977925" cy="93300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连接符: 肘形 58">
            <a:extLst>
              <a:ext uri="{FF2B5EF4-FFF2-40B4-BE49-F238E27FC236}">
                <a16:creationId xmlns:a16="http://schemas.microsoft.com/office/drawing/2014/main" id="{65838C73-B56A-A4D5-84EE-1B37DAED379A}"/>
              </a:ext>
            </a:extLst>
          </p:cNvPr>
          <p:cNvCxnSpPr>
            <a:cxnSpLocks/>
          </p:cNvCxnSpPr>
          <p:nvPr/>
        </p:nvCxnSpPr>
        <p:spPr>
          <a:xfrm flipV="1">
            <a:off x="1305296" y="4707655"/>
            <a:ext cx="3353151" cy="796742"/>
          </a:xfrm>
          <a:prstGeom prst="bent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sp>
        <p:nvSpPr>
          <p:cNvPr id="64" name="椭圆 63">
            <a:extLst>
              <a:ext uri="{FF2B5EF4-FFF2-40B4-BE49-F238E27FC236}">
                <a16:creationId xmlns:a16="http://schemas.microsoft.com/office/drawing/2014/main" id="{59E99310-0854-AC66-905F-6429C046FD52}"/>
              </a:ext>
            </a:extLst>
          </p:cNvPr>
          <p:cNvSpPr/>
          <p:nvPr/>
        </p:nvSpPr>
        <p:spPr>
          <a:xfrm>
            <a:off x="178535" y="5076849"/>
            <a:ext cx="1107334" cy="1000265"/>
          </a:xfrm>
          <a:prstGeom prst="ellipse">
            <a:avLst/>
          </a:prstGeom>
          <a:solidFill>
            <a:srgbClr val="F1B6B7"/>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3086E0-E248-1AD4-5F29-DD346DE8922C}"/>
              </a:ext>
            </a:extLst>
          </p:cNvPr>
          <p:cNvSpPr/>
          <p:nvPr/>
        </p:nvSpPr>
        <p:spPr>
          <a:xfrm>
            <a:off x="126796" y="5006929"/>
            <a:ext cx="1206081" cy="114010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0" name="图形 69">
            <a:extLst>
              <a:ext uri="{FF2B5EF4-FFF2-40B4-BE49-F238E27FC236}">
                <a16:creationId xmlns:a16="http://schemas.microsoft.com/office/drawing/2014/main" id="{E24FB75D-65A2-5392-A83F-910B686B1B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82512" y="2669073"/>
            <a:ext cx="1224436" cy="1016393"/>
          </a:xfrm>
          <a:prstGeom prst="rect">
            <a:avLst/>
          </a:prstGeom>
        </p:spPr>
      </p:pic>
      <p:sp>
        <p:nvSpPr>
          <p:cNvPr id="71" name="矩形 70">
            <a:extLst>
              <a:ext uri="{FF2B5EF4-FFF2-40B4-BE49-F238E27FC236}">
                <a16:creationId xmlns:a16="http://schemas.microsoft.com/office/drawing/2014/main" id="{905F4FDA-34BC-348B-DE5D-621A380266BE}"/>
              </a:ext>
            </a:extLst>
          </p:cNvPr>
          <p:cNvSpPr/>
          <p:nvPr/>
        </p:nvSpPr>
        <p:spPr>
          <a:xfrm>
            <a:off x="4102228" y="3753736"/>
            <a:ext cx="1769818" cy="357731"/>
          </a:xfrm>
          <a:prstGeom prst="rect">
            <a:avLst/>
          </a:prstGeom>
          <a:solidFill>
            <a:schemeClr val="accent2">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spc="1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The Central Server</a:t>
            </a:r>
            <a:endParaRPr lang="zh-CN" altLang="en-US" sz="1300" dirty="0"/>
          </a:p>
        </p:txBody>
      </p:sp>
      <p:pic>
        <p:nvPicPr>
          <p:cNvPr id="73" name="图形 72">
            <a:extLst>
              <a:ext uri="{FF2B5EF4-FFF2-40B4-BE49-F238E27FC236}">
                <a16:creationId xmlns:a16="http://schemas.microsoft.com/office/drawing/2014/main" id="{38FA278D-EB69-F19E-F869-B2B7F962CD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07923" y="2682594"/>
            <a:ext cx="615092" cy="469695"/>
          </a:xfrm>
          <a:prstGeom prst="rect">
            <a:avLst/>
          </a:prstGeom>
        </p:spPr>
      </p:pic>
      <p:pic>
        <p:nvPicPr>
          <p:cNvPr id="75" name="图形 74">
            <a:extLst>
              <a:ext uri="{FF2B5EF4-FFF2-40B4-BE49-F238E27FC236}">
                <a16:creationId xmlns:a16="http://schemas.microsoft.com/office/drawing/2014/main" id="{FF0755B8-EE29-ABD9-D3E9-0327CFEBC6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8160" y="1916024"/>
            <a:ext cx="670753" cy="523505"/>
          </a:xfrm>
          <a:prstGeom prst="rect">
            <a:avLst/>
          </a:prstGeom>
        </p:spPr>
      </p:pic>
      <p:pic>
        <p:nvPicPr>
          <p:cNvPr id="77" name="图形 76">
            <a:extLst>
              <a:ext uri="{FF2B5EF4-FFF2-40B4-BE49-F238E27FC236}">
                <a16:creationId xmlns:a16="http://schemas.microsoft.com/office/drawing/2014/main" id="{0A46C7CD-0DC6-2FD1-56A6-0BFEC6F3CA7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90249" y="3554334"/>
            <a:ext cx="366307" cy="362680"/>
          </a:xfrm>
          <a:prstGeom prst="rect">
            <a:avLst/>
          </a:prstGeom>
        </p:spPr>
      </p:pic>
      <p:sp>
        <p:nvSpPr>
          <p:cNvPr id="79" name="弧形 78">
            <a:extLst>
              <a:ext uri="{FF2B5EF4-FFF2-40B4-BE49-F238E27FC236}">
                <a16:creationId xmlns:a16="http://schemas.microsoft.com/office/drawing/2014/main" id="{921F0E0A-5C65-1E1B-2C78-BF3BA141448E}"/>
              </a:ext>
            </a:extLst>
          </p:cNvPr>
          <p:cNvSpPr/>
          <p:nvPr/>
        </p:nvSpPr>
        <p:spPr>
          <a:xfrm rot="1287103">
            <a:off x="4019170" y="2380168"/>
            <a:ext cx="2096904" cy="1633055"/>
          </a:xfrm>
          <a:prstGeom prst="arc">
            <a:avLst>
              <a:gd name="adj1" fmla="val 17194877"/>
              <a:gd name="adj2" fmla="val 132719"/>
            </a:avLst>
          </a:prstGeom>
          <a:ln w="920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0" name="弧形 79">
            <a:extLst>
              <a:ext uri="{FF2B5EF4-FFF2-40B4-BE49-F238E27FC236}">
                <a16:creationId xmlns:a16="http://schemas.microsoft.com/office/drawing/2014/main" id="{3995EB52-5980-C8B9-8636-80EF3CB2D96C}"/>
              </a:ext>
            </a:extLst>
          </p:cNvPr>
          <p:cNvSpPr/>
          <p:nvPr/>
        </p:nvSpPr>
        <p:spPr>
          <a:xfrm rot="8479355">
            <a:off x="4088089" y="2510532"/>
            <a:ext cx="2278310" cy="1904150"/>
          </a:xfrm>
          <a:prstGeom prst="arc">
            <a:avLst>
              <a:gd name="adj1" fmla="val 17001464"/>
              <a:gd name="adj2" fmla="val 21024814"/>
            </a:avLst>
          </a:prstGeom>
          <a:ln w="920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1" name="弧形 80">
            <a:extLst>
              <a:ext uri="{FF2B5EF4-FFF2-40B4-BE49-F238E27FC236}">
                <a16:creationId xmlns:a16="http://schemas.microsoft.com/office/drawing/2014/main" id="{6198FBB8-D89D-2D46-BDEC-BB78851AFBEE}"/>
              </a:ext>
            </a:extLst>
          </p:cNvPr>
          <p:cNvSpPr/>
          <p:nvPr/>
        </p:nvSpPr>
        <p:spPr>
          <a:xfrm rot="16007117">
            <a:off x="3607025" y="2738456"/>
            <a:ext cx="2278310" cy="1757253"/>
          </a:xfrm>
          <a:prstGeom prst="arc">
            <a:avLst>
              <a:gd name="adj1" fmla="val 17109512"/>
              <a:gd name="adj2" fmla="val 21024814"/>
            </a:avLst>
          </a:prstGeom>
          <a:ln w="920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pic>
        <p:nvPicPr>
          <p:cNvPr id="12" name="图形 11">
            <a:extLst>
              <a:ext uri="{FF2B5EF4-FFF2-40B4-BE49-F238E27FC236}">
                <a16:creationId xmlns:a16="http://schemas.microsoft.com/office/drawing/2014/main" id="{E6559871-9C6D-020D-42E0-04576E19B0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96131" y="4214163"/>
            <a:ext cx="639428" cy="639428"/>
          </a:xfrm>
          <a:prstGeom prst="rect">
            <a:avLst/>
          </a:prstGeom>
        </p:spPr>
      </p:pic>
      <p:pic>
        <p:nvPicPr>
          <p:cNvPr id="14" name="图形 13">
            <a:extLst>
              <a:ext uri="{FF2B5EF4-FFF2-40B4-BE49-F238E27FC236}">
                <a16:creationId xmlns:a16="http://schemas.microsoft.com/office/drawing/2014/main" id="{F73D2FDE-CD04-CF9A-BE02-3EDFC03A7D0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7097" y="5263861"/>
            <a:ext cx="565476" cy="565476"/>
          </a:xfrm>
          <a:prstGeom prst="rect">
            <a:avLst/>
          </a:prstGeom>
        </p:spPr>
      </p:pic>
      <p:sp>
        <p:nvSpPr>
          <p:cNvPr id="16" name="文本框 15">
            <a:extLst>
              <a:ext uri="{FF2B5EF4-FFF2-40B4-BE49-F238E27FC236}">
                <a16:creationId xmlns:a16="http://schemas.microsoft.com/office/drawing/2014/main" id="{FE0B90E4-659F-4DB8-71B9-F4C75BA8D19C}"/>
              </a:ext>
            </a:extLst>
          </p:cNvPr>
          <p:cNvSpPr txBox="1"/>
          <p:nvPr/>
        </p:nvSpPr>
        <p:spPr>
          <a:xfrm>
            <a:off x="2744239" y="2141360"/>
            <a:ext cx="1636486" cy="393954"/>
          </a:xfrm>
          <a:prstGeom prst="rect">
            <a:avLst/>
          </a:prstGeom>
          <a:noFill/>
        </p:spPr>
        <p:txBody>
          <a:bodyPr wrap="square" rtlCol="0">
            <a:spAutoFit/>
          </a:bodyPr>
          <a:lstStyle/>
          <a:p>
            <a:pPr algn="just" hangingPunct="0">
              <a:lnSpc>
                <a:spcPct val="130000"/>
              </a:lnSpc>
            </a:pPr>
            <a:r>
              <a:rPr lang="en-US" altLang="zh-CN" sz="1600" spc="100" dirty="0">
                <a:latin typeface="Times New Roman" panose="02020603050405020304" pitchFamily="18" charset="0"/>
                <a:ea typeface="思源黑体 CN Normal" panose="020B0400000000000000" pitchFamily="34" charset="-122"/>
                <a:cs typeface="Times New Roman" panose="02020603050405020304" pitchFamily="18" charset="0"/>
              </a:rPr>
              <a:t>Upload Data</a:t>
            </a:r>
            <a:endParaRPr lang="zh-CN" altLang="en-US" sz="16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DB6AF64C-85FE-4E61-8654-589554DD2832}"/>
              </a:ext>
            </a:extLst>
          </p:cNvPr>
          <p:cNvSpPr/>
          <p:nvPr/>
        </p:nvSpPr>
        <p:spPr>
          <a:xfrm>
            <a:off x="6145951" y="2878385"/>
            <a:ext cx="5732534" cy="105246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圆角 38">
            <a:extLst>
              <a:ext uri="{FF2B5EF4-FFF2-40B4-BE49-F238E27FC236}">
                <a16:creationId xmlns:a16="http://schemas.microsoft.com/office/drawing/2014/main" id="{8D22E2E3-CDE8-2261-FCD5-D2BCC9657E6C}"/>
              </a:ext>
            </a:extLst>
          </p:cNvPr>
          <p:cNvSpPr/>
          <p:nvPr/>
        </p:nvSpPr>
        <p:spPr>
          <a:xfrm>
            <a:off x="577599" y="2004413"/>
            <a:ext cx="1654196" cy="3900033"/>
          </a:xfrm>
          <a:prstGeom prst="roundRect">
            <a:avLst/>
          </a:prstGeom>
          <a:solidFill>
            <a:srgbClr val="EBE7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0B9F6D95-2EA4-DA6B-73B9-55B84E7A7F3D}"/>
              </a:ext>
            </a:extLst>
          </p:cNvPr>
          <p:cNvSpPr/>
          <p:nvPr/>
        </p:nvSpPr>
        <p:spPr>
          <a:xfrm>
            <a:off x="3606093" y="2911187"/>
            <a:ext cx="2201243" cy="2040133"/>
          </a:xfrm>
          <a:prstGeom prst="ellipse">
            <a:avLst/>
          </a:prstGeom>
          <a:solidFill>
            <a:srgbClr val="EBE7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rPr>
              <a:t>What is Federated Learning</a:t>
            </a:r>
            <a:r>
              <a:rPr lang="zh-CN" altLang="en-US" dirty="0">
                <a:latin typeface="Times New Roman" panose="02020603050405020304" pitchFamily="18" charset="0"/>
                <a:cs typeface="Times New Roman" panose="02020603050405020304" pitchFamily="18" charset="0"/>
              </a:rPr>
              <a:t>？</a:t>
            </a:r>
          </a:p>
        </p:txBody>
      </p:sp>
      <p:sp>
        <p:nvSpPr>
          <p:cNvPr id="17" name="日期占位符 16"/>
          <p:cNvSpPr>
            <a:spLocks noGrp="1"/>
          </p:cNvSpPr>
          <p:nvPr>
            <p:ph type="dt" sz="half" idx="10"/>
          </p:nvPr>
        </p:nvSpPr>
        <p:spPr/>
        <p:txBody>
          <a:bodyPr/>
          <a:lstStyle/>
          <a:p>
            <a:r>
              <a:rPr lang="en-US" altLang="zh-CN" dirty="0"/>
              <a:t>2023/10/30</a:t>
            </a:r>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5</a:t>
            </a:fld>
            <a:endParaRPr lang="zh-CN" altLang="en-US" dirty="0"/>
          </a:p>
        </p:txBody>
      </p:sp>
      <p:sp>
        <p:nvSpPr>
          <p:cNvPr id="4" name="文本占位符 3"/>
          <p:cNvSpPr>
            <a:spLocks noGrp="1"/>
          </p:cNvSpPr>
          <p:nvPr>
            <p:ph type="body" sz="quarter" idx="14"/>
          </p:nvPr>
        </p:nvSpPr>
        <p:spPr/>
        <p:txBody>
          <a:bodyPr/>
          <a:lstStyle/>
          <a:p>
            <a:r>
              <a:rPr lang="en-US" altLang="zh-CN" dirty="0"/>
              <a:t>Background</a:t>
            </a:r>
            <a:endParaRPr lang="zh-CN" altLang="en-US" dirty="0"/>
          </a:p>
        </p:txBody>
      </p:sp>
      <p:sp>
        <p:nvSpPr>
          <p:cNvPr id="6" name="文本占位符 5"/>
          <p:cNvSpPr>
            <a:spLocks noGrp="1"/>
          </p:cNvSpPr>
          <p:nvPr>
            <p:ph type="body" sz="quarter" idx="15"/>
          </p:nvPr>
        </p:nvSpPr>
        <p:spPr/>
        <p:txBody>
          <a:bodyPr/>
          <a:lstStyle/>
          <a:p>
            <a:r>
              <a:rPr lang="en-US" altLang="zh-CN" dirty="0"/>
              <a:t>FedFIM</a:t>
            </a:r>
            <a:endParaRPr lang="zh-CN" altLang="en-US" dirty="0"/>
          </a:p>
        </p:txBody>
      </p:sp>
      <p:sp>
        <p:nvSpPr>
          <p:cNvPr id="7" name="文本占位符 6"/>
          <p:cNvSpPr>
            <a:spLocks noGrp="1"/>
          </p:cNvSpPr>
          <p:nvPr>
            <p:ph type="body" sz="quarter" idx="16"/>
          </p:nvPr>
        </p:nvSpPr>
        <p:spPr/>
        <p:txBody>
          <a:bodyPr/>
          <a:lstStyle/>
          <a:p>
            <a:r>
              <a:rPr lang="en-US" altLang="zh-CN" dirty="0"/>
              <a:t>Evaluation</a:t>
            </a:r>
            <a:endParaRPr lang="zh-CN" altLang="en-US" dirty="0"/>
          </a:p>
        </p:txBody>
      </p:sp>
      <p:sp>
        <p:nvSpPr>
          <p:cNvPr id="8" name="文本占位符 7"/>
          <p:cNvSpPr>
            <a:spLocks noGrp="1"/>
          </p:cNvSpPr>
          <p:nvPr>
            <p:ph type="body" sz="quarter" idx="17"/>
          </p:nvPr>
        </p:nvSpPr>
        <p:spPr/>
        <p:txBody>
          <a:bodyPr/>
          <a:lstStyle/>
          <a:p>
            <a:r>
              <a:rPr lang="en-US" altLang="zh-CN" dirty="0"/>
              <a:t>Conclusion</a:t>
            </a:r>
          </a:p>
        </p:txBody>
      </p:sp>
      <p:sp>
        <p:nvSpPr>
          <p:cNvPr id="31" name="文本框 30"/>
          <p:cNvSpPr txBox="1"/>
          <p:nvPr/>
        </p:nvSpPr>
        <p:spPr>
          <a:xfrm>
            <a:off x="1142263" y="1558906"/>
            <a:ext cx="2214827" cy="380489"/>
          </a:xfrm>
          <a:prstGeom prst="rect">
            <a:avLst/>
          </a:prstGeom>
          <a:noFill/>
        </p:spPr>
        <p:txBody>
          <a:bodyPr wrap="square" rtlCol="0">
            <a:spAutoFit/>
          </a:bodyPr>
          <a:lstStyle/>
          <a:p>
            <a:pPr algn="just" hangingPunct="0">
              <a:lnSpc>
                <a:spcPct val="130000"/>
              </a:lnSpc>
            </a:pPr>
            <a:r>
              <a:rPr lang="en-US" altLang="zh-CN" sz="1600" spc="100" dirty="0">
                <a:latin typeface="Times New Roman" panose="02020603050405020304" pitchFamily="18" charset="0"/>
                <a:ea typeface="思源黑体 CN Normal" panose="020B0400000000000000" pitchFamily="34" charset="-122"/>
                <a:cs typeface="Times New Roman" panose="02020603050405020304" pitchFamily="18" charset="0"/>
              </a:rPr>
              <a:t>Federated Learning</a:t>
            </a:r>
            <a:endParaRPr lang="zh-CN" altLang="en-US" sz="16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cxnSp>
        <p:nvCxnSpPr>
          <p:cNvPr id="32" name="直接连接符 31"/>
          <p:cNvCxnSpPr/>
          <p:nvPr/>
        </p:nvCxnSpPr>
        <p:spPr>
          <a:xfrm>
            <a:off x="1188161" y="1617304"/>
            <a:ext cx="1971065"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6145954" y="1607247"/>
            <a:ext cx="5732534" cy="8661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6306955" y="1615685"/>
            <a:ext cx="5410533" cy="777457"/>
          </a:xfrm>
          <a:prstGeom prst="rect">
            <a:avLst/>
          </a:prstGeom>
          <a:noFill/>
        </p:spPr>
        <p:txBody>
          <a:bodyPr wrap="square">
            <a:spAutoFit/>
          </a:bodyPr>
          <a:lstStyle/>
          <a:p>
            <a:pPr hangingPunct="0">
              <a:lnSpc>
                <a:spcPct val="130000"/>
              </a:lnSpc>
            </a:pPr>
            <a:r>
              <a:rPr lang="en-US" altLang="zh-CN" sz="1800" spc="1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Training at each clients</a:t>
            </a:r>
            <a:r>
              <a:rPr lang="zh-CN" altLang="en-US" spc="1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r>
              <a:rPr lang="en-US" altLang="zh-CN" spc="1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upload trained model parameters instead.</a:t>
            </a:r>
            <a:endParaRPr lang="en-US" altLang="zh-CN" sz="1800" spc="1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61" name="文本框 60"/>
          <p:cNvSpPr txBox="1"/>
          <p:nvPr/>
        </p:nvSpPr>
        <p:spPr>
          <a:xfrm>
            <a:off x="6315551" y="2412541"/>
            <a:ext cx="2592645" cy="524567"/>
          </a:xfrm>
          <a:prstGeom prst="rect">
            <a:avLst/>
          </a:prstGeom>
          <a:noFill/>
        </p:spPr>
        <p:txBody>
          <a:bodyPr wrap="square">
            <a:spAutoFit/>
          </a:bodyPr>
          <a:lstStyle/>
          <a:p>
            <a:pPr algn="just" hangingPunct="0">
              <a:lnSpc>
                <a:spcPct val="130000"/>
              </a:lnSpc>
            </a:pPr>
            <a:r>
              <a:rPr lang="en-US" altLang="zh-CN" sz="2400" b="1" spc="100" dirty="0">
                <a:latin typeface="Times New Roman" panose="02020603050405020304" pitchFamily="18" charset="0"/>
                <a:ea typeface="思源黑体 CN Normal" panose="020B0400000000000000" pitchFamily="34" charset="-122"/>
                <a:cs typeface="Times New Roman" panose="02020603050405020304" pitchFamily="18" charset="0"/>
              </a:rPr>
              <a:t>Training Process</a:t>
            </a:r>
          </a:p>
        </p:txBody>
      </p:sp>
      <p:cxnSp>
        <p:nvCxnSpPr>
          <p:cNvPr id="3" name="直接连接符 2"/>
          <p:cNvCxnSpPr/>
          <p:nvPr/>
        </p:nvCxnSpPr>
        <p:spPr>
          <a:xfrm>
            <a:off x="6233731" y="2584558"/>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551261" y="6024405"/>
            <a:ext cx="11047423" cy="461665"/>
          </a:xfrm>
          <a:prstGeom prst="rect">
            <a:avLst/>
          </a:prstGeom>
          <a:noFill/>
        </p:spPr>
        <p:txBody>
          <a:bodyPr wrap="square" rtlCol="0">
            <a:spAutoFit/>
          </a:bodyPr>
          <a:lstStyle/>
          <a:p>
            <a:pPr hangingPunct="0">
              <a:spcAft>
                <a:spcPts val="600"/>
              </a:spcAft>
            </a:pPr>
            <a:r>
              <a:rPr lang="en-US" altLang="zh-CN" sz="1200" spc="100" dirty="0">
                <a:latin typeface="Times New Roman" panose="02020603050405020304" pitchFamily="18" charset="0"/>
                <a:ea typeface="思源黑体 CN Normal" panose="020B0400000000000000" pitchFamily="34" charset="-122"/>
                <a:cs typeface="Times New Roman" panose="02020603050405020304" pitchFamily="18" charset="0"/>
              </a:rPr>
              <a:t>1.B. McMahan, E. Moore, D. Ramage, S. Hampson, and B. A. y. </a:t>
            </a:r>
            <a:r>
              <a:rPr lang="en-US" altLang="zh-CN" sz="1200" spc="100" dirty="0" err="1">
                <a:latin typeface="Times New Roman" panose="02020603050405020304" pitchFamily="18" charset="0"/>
                <a:ea typeface="思源黑体 CN Normal" panose="020B0400000000000000" pitchFamily="34" charset="-122"/>
                <a:cs typeface="Times New Roman" panose="02020603050405020304" pitchFamily="18" charset="0"/>
              </a:rPr>
              <a:t>Arcas</a:t>
            </a:r>
            <a:r>
              <a:rPr lang="en-US" altLang="zh-CN" sz="1200" spc="100" dirty="0">
                <a:latin typeface="Times New Roman" panose="02020603050405020304" pitchFamily="18" charset="0"/>
                <a:ea typeface="思源黑体 CN Normal" panose="020B0400000000000000" pitchFamily="34" charset="-122"/>
                <a:cs typeface="Times New Roman" panose="02020603050405020304" pitchFamily="18" charset="0"/>
              </a:rPr>
              <a:t>, “Communication-Efficient Learning of Deep Networks from Decentralized Data,” in Proc. International Conference on Artificial Intelligence and Statistics, 2017, pp. 1273–1282.</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0808DAC-4CE0-9C19-111F-2D81960B9EBA}"/>
                  </a:ext>
                </a:extLst>
              </p:cNvPr>
              <p:cNvSpPr txBox="1"/>
              <p:nvPr/>
            </p:nvSpPr>
            <p:spPr>
              <a:xfrm>
                <a:off x="6280494" y="3930846"/>
                <a:ext cx="5732533" cy="2056269"/>
              </a:xfrm>
              <a:prstGeom prst="rect">
                <a:avLst/>
              </a:prstGeom>
              <a:noFill/>
            </p:spPr>
            <p:txBody>
              <a:bodyPr wrap="square" rtlCol="0">
                <a:spAutoFit/>
              </a:bodyPr>
              <a:lstStyle/>
              <a:p>
                <a:pPr algn="just" hangingPunct="0">
                  <a:lnSpc>
                    <a:spcPct val="130000"/>
                  </a:lnSpc>
                </a:pPr>
                <a:r>
                  <a:rPr lang="en-US" altLang="zh-CN" sz="2000" b="1" spc="100" dirty="0">
                    <a:latin typeface="Times New Roman" panose="02020603050405020304" pitchFamily="18" charset="0"/>
                    <a:ea typeface="思源黑体 CN Normal" panose="020B0400000000000000" pitchFamily="34" charset="-122"/>
                    <a:cs typeface="Times New Roman" panose="02020603050405020304" pitchFamily="18" charset="0"/>
                  </a:rPr>
                  <a:t>Local training</a:t>
                </a:r>
                <a:r>
                  <a:rPr lang="en-US" altLang="zh-CN" sz="2400" spc="100" dirty="0">
                    <a:latin typeface="Times New Roman" panose="02020603050405020304" pitchFamily="18" charset="0"/>
                    <a:ea typeface="思源黑体 CN Normal" panose="020B0400000000000000" pitchFamily="34" charset="-122"/>
                    <a:cs typeface="Times New Roman" panose="02020603050405020304" pitchFamily="18" charset="0"/>
                  </a:rPr>
                  <a:t>.</a:t>
                </a:r>
              </a:p>
              <a:p>
                <a:pPr algn="just" hangingPunct="0">
                  <a:lnSpc>
                    <a:spcPct val="130000"/>
                  </a:lnSpc>
                </a:pPr>
                <a:r>
                  <a:rPr lang="en-US" altLang="zh-CN" sz="1600" spc="100" dirty="0">
                    <a:latin typeface="Times New Roman" panose="02020603050405020304" pitchFamily="18" charset="0"/>
                    <a:ea typeface="思源黑体 CN Normal" panose="020B0400000000000000" pitchFamily="34" charset="-122"/>
                    <a:cs typeface="Times New Roman" panose="02020603050405020304" pitchFamily="18" charset="0"/>
                  </a:rPr>
                  <a:t> </a:t>
                </a:r>
                <a14:m>
                  <m:oMath xmlns:m="http://schemas.openxmlformats.org/officeDocument/2006/math">
                    <m:sSub>
                      <m:sSubPr>
                        <m:ctrlPr>
                          <a:rPr lang="en-US" altLang="zh-CN" i="1" spc="100" smtClean="0">
                            <a:latin typeface="Cambria Math" panose="02040503050406030204" pitchFamily="18" charset="0"/>
                            <a:ea typeface="思源黑体 CN Normal" panose="020B0400000000000000" pitchFamily="34" charset="-122"/>
                            <a:cs typeface="Times New Roman" panose="02020603050405020304" pitchFamily="18" charset="0"/>
                          </a:rPr>
                        </m:ctrlPr>
                      </m:sSubPr>
                      <m:e>
                        <m:r>
                          <a:rPr lang="en-US" altLang="zh-CN" b="0" i="1" spc="100" smtClean="0">
                            <a:latin typeface="Cambria Math" panose="02040503050406030204" pitchFamily="18" charset="0"/>
                            <a:ea typeface="思源黑体 CN Normal" panose="020B0400000000000000" pitchFamily="34" charset="-122"/>
                            <a:cs typeface="Times New Roman" panose="02020603050405020304" pitchFamily="18" charset="0"/>
                          </a:rPr>
                          <m:t>𝑊</m:t>
                        </m:r>
                      </m:e>
                      <m:sub>
                        <m:r>
                          <a:rPr lang="en-US" altLang="zh-CN" b="0" i="1" spc="100" smtClean="0">
                            <a:latin typeface="Cambria Math" panose="02040503050406030204" pitchFamily="18" charset="0"/>
                            <a:ea typeface="思源黑体 CN Normal" panose="020B0400000000000000" pitchFamily="34" charset="-122"/>
                            <a:cs typeface="Times New Roman" panose="02020603050405020304" pitchFamily="18" charset="0"/>
                          </a:rPr>
                          <m:t>𝑡</m:t>
                        </m:r>
                        <m:r>
                          <a:rPr lang="en-US" altLang="zh-CN" b="0" i="1" spc="100" smtClean="0">
                            <a:latin typeface="Cambria Math" panose="02040503050406030204" pitchFamily="18" charset="0"/>
                            <a:ea typeface="思源黑体 CN Normal" panose="020B0400000000000000" pitchFamily="34" charset="-122"/>
                            <a:cs typeface="Times New Roman" panose="02020603050405020304" pitchFamily="18" charset="0"/>
                          </a:rPr>
                          <m:t>,</m:t>
                        </m:r>
                        <m:r>
                          <a:rPr lang="en-US" altLang="zh-CN" b="0" i="1" spc="100" smtClean="0">
                            <a:latin typeface="Cambria Math" panose="02040503050406030204" pitchFamily="18" charset="0"/>
                            <a:ea typeface="思源黑体 CN Normal" panose="020B0400000000000000" pitchFamily="34" charset="-122"/>
                            <a:cs typeface="Times New Roman" panose="02020603050405020304" pitchFamily="18" charset="0"/>
                          </a:rPr>
                          <m:t>𝑗</m:t>
                        </m:r>
                      </m:sub>
                    </m:sSub>
                    <m:d>
                      <m:dPr>
                        <m:ctrlPr>
                          <a:rPr lang="en-US" altLang="zh-CN" i="1" spc="100" smtClean="0">
                            <a:latin typeface="Cambria Math" panose="02040503050406030204" pitchFamily="18" charset="0"/>
                            <a:ea typeface="思源黑体 CN Normal" panose="020B0400000000000000" pitchFamily="34" charset="-122"/>
                            <a:cs typeface="Times New Roman" panose="02020603050405020304" pitchFamily="18" charset="0"/>
                          </a:rPr>
                        </m:ctrlPr>
                      </m:dPr>
                      <m:e>
                        <m:r>
                          <a:rPr lang="en-US" altLang="zh-CN" b="0" i="1" spc="100" smtClean="0">
                            <a:latin typeface="Cambria Math" panose="02040503050406030204" pitchFamily="18" charset="0"/>
                            <a:ea typeface="思源黑体 CN Normal" panose="020B0400000000000000" pitchFamily="34" charset="-122"/>
                            <a:cs typeface="Times New Roman" panose="02020603050405020304" pitchFamily="18" charset="0"/>
                          </a:rPr>
                          <m:t>𝑘</m:t>
                        </m:r>
                      </m:e>
                    </m:d>
                    <m:r>
                      <a:rPr lang="zh-CN" altLang="en-US" b="0" i="1" spc="100">
                        <a:latin typeface="Cambria Math" panose="02040503050406030204" pitchFamily="18" charset="0"/>
                        <a:ea typeface="思源黑体 CN Normal" panose="020B0400000000000000" pitchFamily="34" charset="-122"/>
                        <a:cs typeface="Times New Roman" panose="02020603050405020304" pitchFamily="18" charset="0"/>
                      </a:rPr>
                      <m:t>←</m:t>
                    </m:r>
                    <m:sSub>
                      <m:sSubPr>
                        <m:ctrlPr>
                          <a:rPr lang="en-US" altLang="zh-CN" i="1" spc="100" smtClean="0">
                            <a:latin typeface="Cambria Math" panose="02040503050406030204" pitchFamily="18" charset="0"/>
                            <a:ea typeface="思源黑体 CN Normal" panose="020B0400000000000000" pitchFamily="34" charset="-122"/>
                            <a:cs typeface="Times New Roman" panose="02020603050405020304" pitchFamily="18" charset="0"/>
                          </a:rPr>
                        </m:ctrlPr>
                      </m:sSubPr>
                      <m:e>
                        <m:r>
                          <a:rPr lang="en-US" altLang="zh-CN" b="0" i="1" spc="100">
                            <a:latin typeface="Cambria Math" panose="02040503050406030204" pitchFamily="18" charset="0"/>
                            <a:ea typeface="思源黑体 CN Normal" panose="020B0400000000000000" pitchFamily="34" charset="-122"/>
                            <a:cs typeface="Times New Roman" panose="02020603050405020304" pitchFamily="18" charset="0"/>
                          </a:rPr>
                          <m:t>𝑊</m:t>
                        </m:r>
                      </m:e>
                      <m:sub>
                        <m:r>
                          <a:rPr lang="en-US" altLang="zh-CN" b="0" i="1" spc="100" smtClean="0">
                            <a:latin typeface="Cambria Math" panose="02040503050406030204" pitchFamily="18" charset="0"/>
                            <a:ea typeface="思源黑体 CN Normal" panose="020B0400000000000000" pitchFamily="34" charset="-122"/>
                            <a:cs typeface="Times New Roman" panose="02020603050405020304" pitchFamily="18" charset="0"/>
                          </a:rPr>
                          <m:t>𝑡</m:t>
                        </m:r>
                        <m:r>
                          <a:rPr lang="en-US" altLang="zh-CN" b="0" i="1" spc="100" smtClean="0">
                            <a:latin typeface="Cambria Math" panose="02040503050406030204" pitchFamily="18" charset="0"/>
                            <a:ea typeface="思源黑体 CN Normal" panose="020B0400000000000000" pitchFamily="34" charset="-122"/>
                            <a:cs typeface="Times New Roman" panose="02020603050405020304" pitchFamily="18" charset="0"/>
                          </a:rPr>
                          <m:t>,</m:t>
                        </m:r>
                        <m:r>
                          <a:rPr lang="en-US" altLang="zh-CN" b="0" i="1" spc="100" smtClean="0">
                            <a:latin typeface="Cambria Math" panose="02040503050406030204" pitchFamily="18" charset="0"/>
                            <a:ea typeface="思源黑体 CN Normal" panose="020B0400000000000000" pitchFamily="34" charset="-122"/>
                            <a:cs typeface="Times New Roman" panose="02020603050405020304" pitchFamily="18" charset="0"/>
                          </a:rPr>
                          <m:t>𝑗</m:t>
                        </m:r>
                      </m:sub>
                    </m:sSub>
                    <m:d>
                      <m:dPr>
                        <m:ctrlPr>
                          <a:rPr lang="en-US" altLang="zh-CN" i="1" spc="100" smtClean="0">
                            <a:latin typeface="Cambria Math" panose="02040503050406030204" pitchFamily="18" charset="0"/>
                            <a:ea typeface="思源黑体 CN Normal" panose="020B0400000000000000" pitchFamily="34" charset="-122"/>
                            <a:cs typeface="Times New Roman" panose="02020603050405020304" pitchFamily="18" charset="0"/>
                          </a:rPr>
                        </m:ctrlPr>
                      </m:dPr>
                      <m:e>
                        <m:r>
                          <a:rPr lang="en-US" altLang="zh-CN" b="0" i="1" spc="100" smtClean="0">
                            <a:latin typeface="Cambria Math" panose="02040503050406030204" pitchFamily="18" charset="0"/>
                            <a:ea typeface="思源黑体 CN Normal" panose="020B0400000000000000" pitchFamily="34" charset="-122"/>
                            <a:cs typeface="Times New Roman" panose="02020603050405020304" pitchFamily="18" charset="0"/>
                          </a:rPr>
                          <m:t>𝑘</m:t>
                        </m:r>
                        <m:r>
                          <a:rPr lang="en-US" altLang="zh-CN" b="0" i="1" spc="100" smtClean="0">
                            <a:latin typeface="Cambria Math" panose="02040503050406030204" pitchFamily="18" charset="0"/>
                            <a:ea typeface="思源黑体 CN Normal" panose="020B0400000000000000" pitchFamily="34" charset="-122"/>
                            <a:cs typeface="Times New Roman" panose="02020603050405020304" pitchFamily="18" charset="0"/>
                          </a:rPr>
                          <m:t>−1</m:t>
                        </m:r>
                      </m:e>
                    </m:d>
                    <m:r>
                      <a:rPr lang="en-US" altLang="zh-CN" b="0" i="1" spc="100" smtClean="0">
                        <a:latin typeface="Cambria Math" panose="02040503050406030204" pitchFamily="18" charset="0"/>
                        <a:ea typeface="思源黑体 CN Normal" panose="020B0400000000000000" pitchFamily="34" charset="-122"/>
                        <a:cs typeface="Times New Roman" panose="02020603050405020304" pitchFamily="18" charset="0"/>
                      </a:rPr>
                      <m:t>−</m:t>
                    </m:r>
                    <m:r>
                      <a:rPr lang="zh-CN" altLang="en-US" b="0" i="1" spc="100" smtClean="0">
                        <a:latin typeface="Cambria Math" panose="02040503050406030204" pitchFamily="18" charset="0"/>
                        <a:ea typeface="思源黑体 CN Normal" panose="020B0400000000000000" pitchFamily="34" charset="-122"/>
                        <a:cs typeface="Times New Roman" panose="02020603050405020304" pitchFamily="18" charset="0"/>
                      </a:rPr>
                      <m:t>𝜂𝛻</m:t>
                    </m:r>
                    <m:sSub>
                      <m:sSubPr>
                        <m:ctrlPr>
                          <a:rPr lang="en-US" altLang="zh-CN" i="1" spc="100" smtClean="0">
                            <a:latin typeface="Cambria Math" panose="02040503050406030204" pitchFamily="18" charset="0"/>
                            <a:ea typeface="思源黑体 CN Normal" panose="020B0400000000000000" pitchFamily="34" charset="-122"/>
                            <a:cs typeface="Times New Roman" panose="02020603050405020304" pitchFamily="18" charset="0"/>
                          </a:rPr>
                        </m:ctrlPr>
                      </m:sSubPr>
                      <m:e>
                        <m:r>
                          <a:rPr lang="en-US" altLang="zh-CN" b="0" i="1" spc="100" smtClean="0">
                            <a:latin typeface="Cambria Math" panose="02040503050406030204" pitchFamily="18" charset="0"/>
                            <a:ea typeface="思源黑体 CN Normal" panose="020B0400000000000000" pitchFamily="34" charset="-122"/>
                            <a:cs typeface="Times New Roman" panose="02020603050405020304" pitchFamily="18" charset="0"/>
                          </a:rPr>
                          <m:t>𝐿</m:t>
                        </m:r>
                      </m:e>
                      <m:sub>
                        <m:r>
                          <a:rPr lang="en-US" altLang="zh-CN" b="0" i="1" spc="100" smtClean="0">
                            <a:latin typeface="Cambria Math" panose="02040503050406030204" pitchFamily="18" charset="0"/>
                            <a:ea typeface="思源黑体 CN Normal" panose="020B0400000000000000" pitchFamily="34" charset="-122"/>
                            <a:cs typeface="Times New Roman" panose="02020603050405020304" pitchFamily="18" charset="0"/>
                          </a:rPr>
                          <m:t>𝑗</m:t>
                        </m:r>
                      </m:sub>
                    </m:sSub>
                    <m:r>
                      <a:rPr lang="en-US" altLang="zh-CN" b="0" i="1" spc="100" smtClean="0">
                        <a:latin typeface="Cambria Math" panose="02040503050406030204" pitchFamily="18" charset="0"/>
                        <a:ea typeface="思源黑体 CN Normal" panose="020B0400000000000000" pitchFamily="34" charset="-122"/>
                        <a:cs typeface="Times New Roman" panose="02020603050405020304" pitchFamily="18" charset="0"/>
                      </a:rPr>
                      <m:t>(</m:t>
                    </m:r>
                    <m:sSub>
                      <m:sSubPr>
                        <m:ctrlPr>
                          <a:rPr lang="en-US" altLang="zh-CN" i="1" spc="100" smtClean="0">
                            <a:latin typeface="Cambria Math" panose="02040503050406030204" pitchFamily="18" charset="0"/>
                            <a:ea typeface="思源黑体 CN Normal" panose="020B0400000000000000" pitchFamily="34" charset="-122"/>
                            <a:cs typeface="Times New Roman" panose="02020603050405020304" pitchFamily="18" charset="0"/>
                          </a:rPr>
                        </m:ctrlPr>
                      </m:sSubPr>
                      <m:e>
                        <m:r>
                          <a:rPr lang="en-US" altLang="zh-CN" b="0" i="1" spc="100" smtClean="0">
                            <a:latin typeface="Cambria Math" panose="02040503050406030204" pitchFamily="18" charset="0"/>
                            <a:ea typeface="思源黑体 CN Normal" panose="020B0400000000000000" pitchFamily="34" charset="-122"/>
                            <a:cs typeface="Times New Roman" panose="02020603050405020304" pitchFamily="18" charset="0"/>
                          </a:rPr>
                          <m:t>𝑤</m:t>
                        </m:r>
                      </m:e>
                      <m:sub>
                        <m:r>
                          <a:rPr lang="en-US" altLang="zh-CN" b="0" i="1" spc="100" smtClean="0">
                            <a:latin typeface="Cambria Math" panose="02040503050406030204" pitchFamily="18" charset="0"/>
                            <a:ea typeface="思源黑体 CN Normal" panose="020B0400000000000000" pitchFamily="34" charset="-122"/>
                            <a:cs typeface="Times New Roman" panose="02020603050405020304" pitchFamily="18" charset="0"/>
                          </a:rPr>
                          <m:t>𝑡</m:t>
                        </m:r>
                        <m:r>
                          <a:rPr lang="en-US" altLang="zh-CN" b="0" i="1" spc="100" smtClean="0">
                            <a:latin typeface="Cambria Math" panose="02040503050406030204" pitchFamily="18" charset="0"/>
                            <a:ea typeface="思源黑体 CN Normal" panose="020B0400000000000000" pitchFamily="34" charset="-122"/>
                            <a:cs typeface="Times New Roman" panose="02020603050405020304" pitchFamily="18" charset="0"/>
                          </a:rPr>
                          <m:t>,</m:t>
                        </m:r>
                        <m:r>
                          <a:rPr lang="en-US" altLang="zh-CN" b="0" i="1" spc="100" smtClean="0">
                            <a:latin typeface="Cambria Math" panose="02040503050406030204" pitchFamily="18" charset="0"/>
                            <a:ea typeface="思源黑体 CN Normal" panose="020B0400000000000000" pitchFamily="34" charset="-122"/>
                            <a:cs typeface="Times New Roman" panose="02020603050405020304" pitchFamily="18" charset="0"/>
                          </a:rPr>
                          <m:t>𝑗</m:t>
                        </m:r>
                      </m:sub>
                    </m:sSub>
                    <m:d>
                      <m:dPr>
                        <m:ctrlPr>
                          <a:rPr lang="en-US" altLang="zh-CN" i="1" spc="100" smtClean="0">
                            <a:latin typeface="Cambria Math" panose="02040503050406030204" pitchFamily="18" charset="0"/>
                            <a:ea typeface="思源黑体 CN Normal" panose="020B0400000000000000" pitchFamily="34" charset="-122"/>
                            <a:cs typeface="Times New Roman" panose="02020603050405020304" pitchFamily="18" charset="0"/>
                          </a:rPr>
                        </m:ctrlPr>
                      </m:dPr>
                      <m:e>
                        <m:r>
                          <a:rPr lang="en-US" altLang="zh-CN" b="0" i="1" spc="100" smtClean="0">
                            <a:latin typeface="Cambria Math" panose="02040503050406030204" pitchFamily="18" charset="0"/>
                            <a:ea typeface="思源黑体 CN Normal" panose="020B0400000000000000" pitchFamily="34" charset="-122"/>
                            <a:cs typeface="Times New Roman" panose="02020603050405020304" pitchFamily="18" charset="0"/>
                          </a:rPr>
                          <m:t>𝑘</m:t>
                        </m:r>
                        <m:r>
                          <a:rPr lang="en-US" altLang="zh-CN" b="0" i="1" spc="100" smtClean="0">
                            <a:latin typeface="Cambria Math" panose="02040503050406030204" pitchFamily="18" charset="0"/>
                            <a:ea typeface="思源黑体 CN Normal" panose="020B0400000000000000" pitchFamily="34" charset="-122"/>
                            <a:cs typeface="Times New Roman" panose="02020603050405020304" pitchFamily="18" charset="0"/>
                          </a:rPr>
                          <m:t>−1</m:t>
                        </m:r>
                      </m:e>
                    </m:d>
                    <m:r>
                      <a:rPr lang="en-US" altLang="zh-CN" b="0" i="1" spc="100" smtClean="0">
                        <a:latin typeface="Cambria Math" panose="02040503050406030204" pitchFamily="18" charset="0"/>
                        <a:ea typeface="思源黑体 CN Normal" panose="020B0400000000000000" pitchFamily="34" charset="-122"/>
                        <a:cs typeface="Times New Roman" panose="02020603050405020304" pitchFamily="18" charset="0"/>
                      </a:rPr>
                      <m:t>,</m:t>
                    </m:r>
                    <m:sSub>
                      <m:sSubPr>
                        <m:ctrlPr>
                          <a:rPr lang="en-US" altLang="zh-CN" i="1" spc="100" smtClean="0">
                            <a:latin typeface="Cambria Math" panose="02040503050406030204" pitchFamily="18" charset="0"/>
                            <a:ea typeface="思源黑体 CN Normal" panose="020B0400000000000000" pitchFamily="34" charset="-122"/>
                            <a:cs typeface="Times New Roman" panose="02020603050405020304" pitchFamily="18" charset="0"/>
                          </a:rPr>
                        </m:ctrlPr>
                      </m:sSubPr>
                      <m:e>
                        <m:r>
                          <a:rPr lang="en-US" altLang="zh-CN" b="0" i="1" spc="100" smtClean="0">
                            <a:latin typeface="Cambria Math" panose="02040503050406030204" pitchFamily="18" charset="0"/>
                            <a:ea typeface="思源黑体 CN Normal" panose="020B0400000000000000" pitchFamily="34" charset="-122"/>
                            <a:cs typeface="Times New Roman" panose="02020603050405020304" pitchFamily="18" charset="0"/>
                          </a:rPr>
                          <m:t>𝐷</m:t>
                        </m:r>
                      </m:e>
                      <m:sub>
                        <m:r>
                          <a:rPr lang="en-US" altLang="zh-CN" b="0" i="1" spc="100" smtClean="0">
                            <a:latin typeface="Cambria Math" panose="02040503050406030204" pitchFamily="18" charset="0"/>
                            <a:ea typeface="思源黑体 CN Normal" panose="020B0400000000000000" pitchFamily="34" charset="-122"/>
                            <a:cs typeface="Times New Roman" panose="02020603050405020304" pitchFamily="18" charset="0"/>
                          </a:rPr>
                          <m:t>𝑗</m:t>
                        </m:r>
                      </m:sub>
                    </m:sSub>
                    <m:r>
                      <a:rPr lang="en-US" altLang="zh-CN" b="0" i="0" spc="100" smtClean="0">
                        <a:latin typeface="Cambria Math" panose="02040503050406030204" pitchFamily="18" charset="0"/>
                        <a:ea typeface="思源黑体 CN Normal" panose="020B0400000000000000" pitchFamily="34" charset="-122"/>
                        <a:cs typeface="Times New Roman" panose="02020603050405020304" pitchFamily="18" charset="0"/>
                      </a:rPr>
                      <m:t>)</m:t>
                    </m:r>
                  </m:oMath>
                </a14:m>
                <a:endParaRPr lang="en-US" altLang="zh-CN" sz="2000" spc="100" dirty="0">
                  <a:latin typeface="Times New Roman" panose="02020603050405020304" pitchFamily="18" charset="0"/>
                  <a:ea typeface="思源黑体 CN Normal" panose="020B0400000000000000" pitchFamily="34" charset="-122"/>
                  <a:cs typeface="Times New Roman" panose="02020603050405020304" pitchFamily="18" charset="0"/>
                </a:endParaRPr>
              </a:p>
              <a:p>
                <a:pPr algn="just" hangingPunct="0">
                  <a:lnSpc>
                    <a:spcPct val="130000"/>
                  </a:lnSpc>
                </a:pPr>
                <a:r>
                  <a:rPr lang="en-US" altLang="zh-CN" sz="2000" b="1" spc="100" dirty="0">
                    <a:latin typeface="Times New Roman" panose="02020603050405020304" pitchFamily="18" charset="0"/>
                    <a:ea typeface="思源黑体 CN Normal" panose="020B0400000000000000" pitchFamily="34" charset="-122"/>
                    <a:cs typeface="Times New Roman" panose="02020603050405020304" pitchFamily="18" charset="0"/>
                  </a:rPr>
                  <a:t>Global aggregation.</a:t>
                </a:r>
              </a:p>
              <a:p>
                <a:pPr algn="just" hangingPunct="0">
                  <a:lnSpc>
                    <a:spcPct val="130000"/>
                  </a:lnSpc>
                </a:pPr>
                <a14:m>
                  <m:oMath xmlns:m="http://schemas.openxmlformats.org/officeDocument/2006/math">
                    <m:sSub>
                      <m:sSubPr>
                        <m:ctrlPr>
                          <a:rPr lang="en-US" altLang="zh-CN" i="1" spc="100" smtClean="0">
                            <a:latin typeface="Cambria Math" panose="02040503050406030204" pitchFamily="18" charset="0"/>
                            <a:ea typeface="思源黑体 CN Normal" panose="020B0400000000000000" pitchFamily="34" charset="-122"/>
                            <a:cs typeface="Times New Roman" panose="02020603050405020304" pitchFamily="18" charset="0"/>
                          </a:rPr>
                        </m:ctrlPr>
                      </m:sSubPr>
                      <m:e>
                        <m:r>
                          <a:rPr lang="en-US" altLang="zh-CN" b="0" i="1" spc="100" smtClean="0">
                            <a:latin typeface="Cambria Math" panose="02040503050406030204" pitchFamily="18" charset="0"/>
                            <a:ea typeface="思源黑体 CN Normal" panose="020B0400000000000000" pitchFamily="34" charset="-122"/>
                            <a:cs typeface="Times New Roman" panose="02020603050405020304" pitchFamily="18" charset="0"/>
                          </a:rPr>
                          <m:t>𝑊</m:t>
                        </m:r>
                      </m:e>
                      <m:sub>
                        <m:r>
                          <a:rPr lang="en-US" altLang="zh-CN" b="0" i="1" spc="100" smtClean="0">
                            <a:latin typeface="Cambria Math" panose="02040503050406030204" pitchFamily="18" charset="0"/>
                            <a:ea typeface="思源黑体 CN Normal" panose="020B0400000000000000" pitchFamily="34" charset="-122"/>
                            <a:cs typeface="Times New Roman" panose="02020603050405020304" pitchFamily="18" charset="0"/>
                          </a:rPr>
                          <m:t>𝑡</m:t>
                        </m:r>
                      </m:sub>
                    </m:sSub>
                  </m:oMath>
                </a14:m>
                <a:r>
                  <a:rPr lang="en-US" altLang="zh-CN" spc="100"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zh-CN" altLang="en-US" spc="100" dirty="0">
                    <a:latin typeface="Times New Roman" panose="02020603050405020304" pitchFamily="18" charset="0"/>
                    <a:ea typeface="思源黑体 CN Normal" panose="020B0400000000000000" pitchFamily="34" charset="-122"/>
                    <a:cs typeface="Times New Roman" panose="02020603050405020304" pitchFamily="18" charset="0"/>
                  </a:rPr>
                  <a:t>←</a:t>
                </a:r>
                <a14:m>
                  <m:oMath xmlns:m="http://schemas.openxmlformats.org/officeDocument/2006/math">
                    <m:nary>
                      <m:naryPr>
                        <m:chr m:val="∑"/>
                        <m:supHide m:val="on"/>
                        <m:ctrlPr>
                          <a:rPr lang="zh-CN" altLang="en-US" i="1" spc="100" dirty="0" smtClean="0">
                            <a:latin typeface="Cambria Math" panose="02040503050406030204" pitchFamily="18" charset="0"/>
                            <a:ea typeface="思源黑体 CN Normal" panose="020B0400000000000000" pitchFamily="34" charset="-122"/>
                            <a:cs typeface="Times New Roman" panose="02020603050405020304" pitchFamily="18" charset="0"/>
                          </a:rPr>
                        </m:ctrlPr>
                      </m:naryPr>
                      <m:sub>
                        <m:r>
                          <m:rPr>
                            <m:brk m:alnAt="7"/>
                          </m:rPr>
                          <a:rPr lang="en-US" altLang="zh-CN" b="0" i="1" spc="100" dirty="0" smtClean="0">
                            <a:latin typeface="Cambria Math" panose="02040503050406030204" pitchFamily="18" charset="0"/>
                            <a:ea typeface="思源黑体 CN Normal" panose="020B0400000000000000" pitchFamily="34" charset="-122"/>
                            <a:cs typeface="Times New Roman" panose="02020603050405020304" pitchFamily="18" charset="0"/>
                          </a:rPr>
                          <m:t>𝑗</m:t>
                        </m:r>
                        <m:r>
                          <a:rPr lang="en-US" altLang="zh-CN" b="0" i="1" spc="100"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spc="100"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pc="100" dirty="0" smtClean="0">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b="0" i="1" spc="100" dirty="0" smtClean="0">
                                <a:latin typeface="Cambria Math" panose="02040503050406030204" pitchFamily="18" charset="0"/>
                                <a:ea typeface="Cambria Math" panose="02040503050406030204" pitchFamily="18" charset="0"/>
                                <a:cs typeface="Times New Roman" panose="02020603050405020304" pitchFamily="18" charset="0"/>
                              </a:rPr>
                              <m:t>𝑡</m:t>
                            </m:r>
                          </m:sub>
                        </m:sSub>
                      </m:sub>
                      <m:sup/>
                      <m:e>
                        <m:f>
                          <m:fPr>
                            <m:ctrlPr>
                              <a:rPr lang="en-US" altLang="zh-CN" i="1" spc="100" dirty="0" smtClean="0">
                                <a:latin typeface="Cambria Math" panose="02040503050406030204" pitchFamily="18" charset="0"/>
                                <a:ea typeface="思源黑体 CN Normal" panose="020B0400000000000000" pitchFamily="34" charset="-122"/>
                                <a:cs typeface="Times New Roman" panose="02020603050405020304" pitchFamily="18" charset="0"/>
                              </a:rPr>
                            </m:ctrlPr>
                          </m:fPr>
                          <m:num>
                            <m:r>
                              <a:rPr lang="en-US" altLang="zh-CN" b="0" i="1" spc="100" dirty="0" smtClean="0">
                                <a:latin typeface="Cambria Math" panose="02040503050406030204" pitchFamily="18" charset="0"/>
                                <a:ea typeface="思源黑体 CN Normal" panose="020B0400000000000000" pitchFamily="34" charset="-122"/>
                                <a:cs typeface="Times New Roman" panose="02020603050405020304" pitchFamily="18" charset="0"/>
                              </a:rPr>
                              <m:t>|</m:t>
                            </m:r>
                            <m:sSub>
                              <m:sSubPr>
                                <m:ctrlPr>
                                  <a:rPr lang="en-US" altLang="zh-CN" i="1" spc="100" dirty="0" smtClean="0">
                                    <a:latin typeface="Cambria Math" panose="02040503050406030204" pitchFamily="18" charset="0"/>
                                    <a:ea typeface="思源黑体 CN Normal" panose="020B0400000000000000" pitchFamily="34" charset="-122"/>
                                    <a:cs typeface="Times New Roman" panose="02020603050405020304" pitchFamily="18" charset="0"/>
                                  </a:rPr>
                                </m:ctrlPr>
                              </m:sSubPr>
                              <m:e>
                                <m:r>
                                  <a:rPr lang="en-US" altLang="zh-CN" b="0" i="1" spc="100" dirty="0" smtClean="0">
                                    <a:latin typeface="Cambria Math" panose="02040503050406030204" pitchFamily="18" charset="0"/>
                                    <a:ea typeface="思源黑体 CN Normal" panose="020B0400000000000000" pitchFamily="34" charset="-122"/>
                                    <a:cs typeface="Times New Roman" panose="02020603050405020304" pitchFamily="18" charset="0"/>
                                  </a:rPr>
                                  <m:t>𝐷</m:t>
                                </m:r>
                              </m:e>
                              <m:sub>
                                <m:r>
                                  <a:rPr lang="en-US" altLang="zh-CN" b="0" i="1" spc="100" dirty="0" smtClean="0">
                                    <a:latin typeface="Cambria Math" panose="02040503050406030204" pitchFamily="18" charset="0"/>
                                    <a:ea typeface="思源黑体 CN Normal" panose="020B0400000000000000" pitchFamily="34" charset="-122"/>
                                    <a:cs typeface="Times New Roman" panose="02020603050405020304" pitchFamily="18" charset="0"/>
                                  </a:rPr>
                                  <m:t>𝑗</m:t>
                                </m:r>
                              </m:sub>
                            </m:sSub>
                            <m:r>
                              <a:rPr lang="en-US" altLang="zh-CN" b="0" i="1" spc="100" dirty="0" smtClean="0">
                                <a:latin typeface="Cambria Math" panose="02040503050406030204" pitchFamily="18" charset="0"/>
                                <a:ea typeface="思源黑体 CN Normal" panose="020B0400000000000000" pitchFamily="34" charset="-122"/>
                                <a:cs typeface="Times New Roman" panose="02020603050405020304" pitchFamily="18" charset="0"/>
                              </a:rPr>
                              <m:t>|</m:t>
                            </m:r>
                          </m:num>
                          <m:den>
                            <m:r>
                              <a:rPr lang="en-US" altLang="zh-CN" b="0" i="1" spc="100" dirty="0" smtClean="0">
                                <a:latin typeface="Cambria Math" panose="02040503050406030204" pitchFamily="18" charset="0"/>
                                <a:ea typeface="思源黑体 CN Normal" panose="020B0400000000000000" pitchFamily="34" charset="-122"/>
                                <a:cs typeface="Times New Roman" panose="02020603050405020304" pitchFamily="18" charset="0"/>
                              </a:rPr>
                              <m:t>|</m:t>
                            </m:r>
                            <m:sSub>
                              <m:sSubPr>
                                <m:ctrlPr>
                                  <a:rPr lang="en-US" altLang="zh-CN" i="1" spc="100" dirty="0" smtClean="0">
                                    <a:latin typeface="Cambria Math" panose="02040503050406030204" pitchFamily="18" charset="0"/>
                                    <a:ea typeface="思源黑体 CN Normal" panose="020B0400000000000000" pitchFamily="34" charset="-122"/>
                                    <a:cs typeface="Times New Roman" panose="02020603050405020304" pitchFamily="18" charset="0"/>
                                  </a:rPr>
                                </m:ctrlPr>
                              </m:sSubPr>
                              <m:e>
                                <m:r>
                                  <a:rPr lang="en-US" altLang="zh-CN" b="0" i="1" spc="100" dirty="0">
                                    <a:latin typeface="Cambria Math" panose="02040503050406030204" pitchFamily="18" charset="0"/>
                                    <a:ea typeface="思源黑体 CN Normal" panose="020B0400000000000000" pitchFamily="34" charset="-122"/>
                                    <a:cs typeface="Times New Roman" panose="02020603050405020304" pitchFamily="18" charset="0"/>
                                  </a:rPr>
                                  <m:t>𝑈</m:t>
                                </m:r>
                              </m:e>
                              <m:sub>
                                <m:r>
                                  <a:rPr lang="en-US" altLang="zh-CN" b="0" i="1" spc="100" dirty="0" smtClean="0">
                                    <a:latin typeface="Cambria Math" panose="02040503050406030204" pitchFamily="18" charset="0"/>
                                    <a:ea typeface="思源黑体 CN Normal" panose="020B0400000000000000" pitchFamily="34" charset="-122"/>
                                    <a:cs typeface="Times New Roman" panose="02020603050405020304" pitchFamily="18" charset="0"/>
                                  </a:rPr>
                                  <m:t>𝑗</m:t>
                                </m:r>
                                <m:r>
                                  <a:rPr lang="en-US" altLang="zh-CN" b="0" i="1" spc="100"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i="1" spc="100"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pc="100" dirty="0" smtClean="0">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b="0" i="1" spc="100" dirty="0" smtClean="0">
                                        <a:latin typeface="Cambria Math" panose="02040503050406030204" pitchFamily="18" charset="0"/>
                                        <a:ea typeface="Cambria Math" panose="02040503050406030204" pitchFamily="18" charset="0"/>
                                        <a:cs typeface="Times New Roman" panose="02020603050405020304" pitchFamily="18" charset="0"/>
                                      </a:rPr>
                                      <m:t>𝑡</m:t>
                                    </m:r>
                                    <m:r>
                                      <a:rPr lang="en-US" altLang="zh-CN" b="0" i="1" spc="100" dirty="0" smtClean="0">
                                        <a:latin typeface="Cambria Math" panose="02040503050406030204" pitchFamily="18" charset="0"/>
                                        <a:ea typeface="Cambria Math" panose="02040503050406030204" pitchFamily="18" charset="0"/>
                                        <a:cs typeface="Times New Roman" panose="02020603050405020304" pitchFamily="18" charset="0"/>
                                      </a:rPr>
                                      <m:t> </m:t>
                                    </m:r>
                                  </m:sub>
                                </m:sSub>
                                <m:sSub>
                                  <m:sSubPr>
                                    <m:ctrlPr>
                                      <a:rPr lang="en-US" altLang="zh-CN" i="1" spc="100"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spc="100" dirty="0">
                                        <a:latin typeface="Cambria Math" panose="02040503050406030204" pitchFamily="18" charset="0"/>
                                        <a:ea typeface="Cambria Math" panose="02040503050406030204" pitchFamily="18" charset="0"/>
                                        <a:cs typeface="Times New Roman" panose="02020603050405020304" pitchFamily="18" charset="0"/>
                                      </a:rPr>
                                      <m:t>𝐷</m:t>
                                    </m:r>
                                  </m:e>
                                  <m:sub>
                                    <m:r>
                                      <a:rPr lang="en-US" altLang="zh-CN" b="0" i="1" spc="100" dirty="0" smtClean="0">
                                        <a:latin typeface="Cambria Math" panose="02040503050406030204" pitchFamily="18" charset="0"/>
                                        <a:ea typeface="Cambria Math" panose="02040503050406030204" pitchFamily="18" charset="0"/>
                                        <a:cs typeface="Times New Roman" panose="02020603050405020304" pitchFamily="18" charset="0"/>
                                      </a:rPr>
                                      <m:t>𝑗</m:t>
                                    </m:r>
                                  </m:sub>
                                </m:sSub>
                              </m:sub>
                            </m:sSub>
                            <m:r>
                              <a:rPr lang="en-US" altLang="zh-CN" b="0" i="1" spc="100" dirty="0" smtClean="0">
                                <a:latin typeface="Cambria Math" panose="02040503050406030204" pitchFamily="18" charset="0"/>
                                <a:ea typeface="思源黑体 CN Normal" panose="020B0400000000000000" pitchFamily="34" charset="-122"/>
                                <a:cs typeface="Times New Roman" panose="02020603050405020304" pitchFamily="18" charset="0"/>
                              </a:rPr>
                              <m:t>|</m:t>
                            </m:r>
                          </m:den>
                        </m:f>
                      </m:e>
                    </m:nary>
                    <m:sSub>
                      <m:sSubPr>
                        <m:ctrlPr>
                          <a:rPr lang="en-US" altLang="zh-CN" i="1" spc="100" dirty="0" smtClean="0">
                            <a:latin typeface="Cambria Math" panose="02040503050406030204" pitchFamily="18" charset="0"/>
                            <a:ea typeface="思源黑体 CN Normal" panose="020B0400000000000000" pitchFamily="34" charset="-122"/>
                            <a:cs typeface="Times New Roman" panose="02020603050405020304" pitchFamily="18" charset="0"/>
                          </a:rPr>
                        </m:ctrlPr>
                      </m:sSubPr>
                      <m:e>
                        <m:r>
                          <a:rPr lang="en-US" altLang="zh-CN" b="0" i="1" spc="100" dirty="0" smtClean="0">
                            <a:latin typeface="Cambria Math" panose="02040503050406030204" pitchFamily="18" charset="0"/>
                            <a:ea typeface="思源黑体 CN Normal" panose="020B0400000000000000" pitchFamily="34" charset="-122"/>
                            <a:cs typeface="Times New Roman" panose="02020603050405020304" pitchFamily="18" charset="0"/>
                          </a:rPr>
                          <m:t>𝑊</m:t>
                        </m:r>
                      </m:e>
                      <m:sub>
                        <m:r>
                          <a:rPr lang="en-US" altLang="zh-CN" b="0" i="1" spc="100" dirty="0" smtClean="0">
                            <a:latin typeface="Cambria Math" panose="02040503050406030204" pitchFamily="18" charset="0"/>
                            <a:ea typeface="思源黑体 CN Normal" panose="020B0400000000000000" pitchFamily="34" charset="-122"/>
                            <a:cs typeface="Times New Roman" panose="02020603050405020304" pitchFamily="18" charset="0"/>
                          </a:rPr>
                          <m:t>𝑡</m:t>
                        </m:r>
                        <m:r>
                          <a:rPr lang="en-US" altLang="zh-CN" b="0" i="1" spc="100" dirty="0" smtClean="0">
                            <a:latin typeface="Cambria Math" panose="02040503050406030204" pitchFamily="18" charset="0"/>
                            <a:ea typeface="思源黑体 CN Normal" panose="020B0400000000000000" pitchFamily="34" charset="-122"/>
                            <a:cs typeface="Times New Roman" panose="02020603050405020304" pitchFamily="18" charset="0"/>
                          </a:rPr>
                          <m:t>,</m:t>
                        </m:r>
                        <m:r>
                          <a:rPr lang="en-US" altLang="zh-CN" b="0" i="1" spc="100" dirty="0" smtClean="0">
                            <a:latin typeface="Cambria Math" panose="02040503050406030204" pitchFamily="18" charset="0"/>
                            <a:ea typeface="思源黑体 CN Normal" panose="020B0400000000000000" pitchFamily="34" charset="-122"/>
                            <a:cs typeface="Times New Roman" panose="02020603050405020304" pitchFamily="18" charset="0"/>
                          </a:rPr>
                          <m:t>𝑗</m:t>
                        </m:r>
                      </m:sub>
                    </m:sSub>
                  </m:oMath>
                </a14:m>
                <a:r>
                  <a:rPr lang="en-US" altLang="zh-CN" spc="100" dirty="0">
                    <a:latin typeface="Times New Roman" panose="02020603050405020304" pitchFamily="18" charset="0"/>
                    <a:ea typeface="思源黑体 CN Normal" panose="020B0400000000000000" pitchFamily="34" charset="-122"/>
                    <a:cs typeface="Times New Roman" panose="02020603050405020304" pitchFamily="18" charset="0"/>
                  </a:rPr>
                  <a:t>(K)</a:t>
                </a:r>
                <a:endParaRPr lang="zh-CN" altLang="en-US" sz="20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10808DAC-4CE0-9C19-111F-2D81960B9EBA}"/>
                  </a:ext>
                </a:extLst>
              </p:cNvPr>
              <p:cNvSpPr txBox="1">
                <a:spLocks noRot="1" noChangeAspect="1" noMove="1" noResize="1" noEditPoints="1" noAdjustHandles="1" noChangeArrowheads="1" noChangeShapeType="1" noTextEdit="1"/>
              </p:cNvSpPr>
              <p:nvPr/>
            </p:nvSpPr>
            <p:spPr>
              <a:xfrm>
                <a:off x="6280494" y="3930846"/>
                <a:ext cx="5732533" cy="2056269"/>
              </a:xfrm>
              <a:prstGeom prst="rect">
                <a:avLst/>
              </a:prstGeom>
              <a:blipFill>
                <a:blip r:embed="rId3"/>
                <a:stretch>
                  <a:fillRect l="-1063" b="-24629"/>
                </a:stretch>
              </a:blipFill>
            </p:spPr>
            <p:txBody>
              <a:bodyPr/>
              <a:lstStyle/>
              <a:p>
                <a:r>
                  <a:rPr lang="zh-CN" altLang="en-US">
                    <a:noFill/>
                  </a:rPr>
                  <a:t> </a:t>
                </a:r>
              </a:p>
            </p:txBody>
          </p:sp>
        </mc:Fallback>
      </mc:AlternateContent>
      <p:pic>
        <p:nvPicPr>
          <p:cNvPr id="15" name="图形 14">
            <a:extLst>
              <a:ext uri="{FF2B5EF4-FFF2-40B4-BE49-F238E27FC236}">
                <a16:creationId xmlns:a16="http://schemas.microsoft.com/office/drawing/2014/main" id="{F81E108E-C267-6890-B3B0-4824419241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51644" y="2718837"/>
            <a:ext cx="2928692" cy="1984591"/>
          </a:xfrm>
          <a:prstGeom prst="rect">
            <a:avLst/>
          </a:prstGeom>
        </p:spPr>
      </p:pic>
      <p:pic>
        <p:nvPicPr>
          <p:cNvPr id="20" name="图形 19">
            <a:extLst>
              <a:ext uri="{FF2B5EF4-FFF2-40B4-BE49-F238E27FC236}">
                <a16:creationId xmlns:a16="http://schemas.microsoft.com/office/drawing/2014/main" id="{ED59D393-F646-C835-B6BE-020EE4DAD1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519" y="2153183"/>
            <a:ext cx="1045662" cy="588184"/>
          </a:xfrm>
          <a:prstGeom prst="rect">
            <a:avLst/>
          </a:prstGeom>
        </p:spPr>
      </p:pic>
      <p:pic>
        <p:nvPicPr>
          <p:cNvPr id="22" name="图形 21">
            <a:extLst>
              <a:ext uri="{FF2B5EF4-FFF2-40B4-BE49-F238E27FC236}">
                <a16:creationId xmlns:a16="http://schemas.microsoft.com/office/drawing/2014/main" id="{CD55D201-24B3-C3DF-B4B4-36BCB26FC69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3902" y="3003327"/>
            <a:ext cx="1307279" cy="735344"/>
          </a:xfrm>
          <a:prstGeom prst="rect">
            <a:avLst/>
          </a:prstGeom>
        </p:spPr>
      </p:pic>
      <p:pic>
        <p:nvPicPr>
          <p:cNvPr id="25" name="图形 24">
            <a:extLst>
              <a:ext uri="{FF2B5EF4-FFF2-40B4-BE49-F238E27FC236}">
                <a16:creationId xmlns:a16="http://schemas.microsoft.com/office/drawing/2014/main" id="{5811D7B4-48E0-3167-C6F0-1AD94E9C1C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261" y="4864829"/>
            <a:ext cx="1607417" cy="904173"/>
          </a:xfrm>
          <a:prstGeom prst="rect">
            <a:avLst/>
          </a:prstGeom>
        </p:spPr>
      </p:pic>
      <p:pic>
        <p:nvPicPr>
          <p:cNvPr id="27" name="图形 26">
            <a:extLst>
              <a:ext uri="{FF2B5EF4-FFF2-40B4-BE49-F238E27FC236}">
                <a16:creationId xmlns:a16="http://schemas.microsoft.com/office/drawing/2014/main" id="{C5E6E4B9-0E7C-07E1-2FF8-6D154C4ADCF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1117" y="4000631"/>
            <a:ext cx="1338219" cy="752748"/>
          </a:xfrm>
          <a:prstGeom prst="rect">
            <a:avLst/>
          </a:prstGeom>
        </p:spPr>
      </p:pic>
      <p:sp>
        <p:nvSpPr>
          <p:cNvPr id="36" name="矩形 35">
            <a:extLst>
              <a:ext uri="{FF2B5EF4-FFF2-40B4-BE49-F238E27FC236}">
                <a16:creationId xmlns:a16="http://schemas.microsoft.com/office/drawing/2014/main" id="{59996C20-FC55-0A60-62F2-1084935C7D32}"/>
              </a:ext>
            </a:extLst>
          </p:cNvPr>
          <p:cNvSpPr/>
          <p:nvPr/>
        </p:nvSpPr>
        <p:spPr>
          <a:xfrm>
            <a:off x="3887260" y="4110057"/>
            <a:ext cx="1719805" cy="419069"/>
          </a:xfrm>
          <a:prstGeom prst="rect">
            <a:avLst/>
          </a:prstGeom>
          <a:solidFill>
            <a:srgbClr val="D7CEEA"/>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spc="100" dirty="0">
                <a:solidFill>
                  <a:schemeClr val="tx1"/>
                </a:solidFill>
                <a:latin typeface="Times New Roman" panose="02020603050405020304" pitchFamily="18" charset="0"/>
                <a:ea typeface="思源黑体 CN Normal" panose="020B0400000000000000" pitchFamily="34" charset="-122"/>
                <a:cs typeface="Times New Roman" panose="02020603050405020304" pitchFamily="18" charset="0"/>
              </a:rPr>
              <a:t>The Central Server</a:t>
            </a:r>
            <a:endParaRPr lang="zh-CN" altLang="en-US" sz="1300" dirty="0">
              <a:solidFill>
                <a:schemeClr val="tx1"/>
              </a:solidFill>
            </a:endParaRPr>
          </a:p>
        </p:txBody>
      </p:sp>
      <p:sp>
        <p:nvSpPr>
          <p:cNvPr id="37" name="椭圆 36">
            <a:extLst>
              <a:ext uri="{FF2B5EF4-FFF2-40B4-BE49-F238E27FC236}">
                <a16:creationId xmlns:a16="http://schemas.microsoft.com/office/drawing/2014/main" id="{E1C4F986-16A9-AF92-BA6E-111018A86955}"/>
              </a:ext>
            </a:extLst>
          </p:cNvPr>
          <p:cNvSpPr/>
          <p:nvPr/>
        </p:nvSpPr>
        <p:spPr>
          <a:xfrm>
            <a:off x="3536980" y="2839352"/>
            <a:ext cx="2339471" cy="2197957"/>
          </a:xfrm>
          <a:prstGeom prst="ellipse">
            <a:avLst/>
          </a:prstGeom>
          <a:noFill/>
          <a:ln>
            <a:solidFill>
              <a:srgbClr val="00206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a:extLst>
              <a:ext uri="{FF2B5EF4-FFF2-40B4-BE49-F238E27FC236}">
                <a16:creationId xmlns:a16="http://schemas.microsoft.com/office/drawing/2014/main" id="{1E02302A-FFC8-AFAD-FF23-34F48EB11265}"/>
              </a:ext>
            </a:extLst>
          </p:cNvPr>
          <p:cNvSpPr/>
          <p:nvPr/>
        </p:nvSpPr>
        <p:spPr>
          <a:xfrm>
            <a:off x="539198" y="1921563"/>
            <a:ext cx="1764089" cy="4033612"/>
          </a:xfrm>
          <a:prstGeom prst="roundRect">
            <a:avLst/>
          </a:prstGeom>
          <a:noFill/>
          <a:ln>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箭头连接符 42">
            <a:extLst>
              <a:ext uri="{FF2B5EF4-FFF2-40B4-BE49-F238E27FC236}">
                <a16:creationId xmlns:a16="http://schemas.microsoft.com/office/drawing/2014/main" id="{50385FB9-DB26-54D2-E124-77A34B1A77CD}"/>
              </a:ext>
            </a:extLst>
          </p:cNvPr>
          <p:cNvCxnSpPr>
            <a:cxnSpLocks/>
          </p:cNvCxnSpPr>
          <p:nvPr/>
        </p:nvCxnSpPr>
        <p:spPr>
          <a:xfrm>
            <a:off x="2008208" y="2393142"/>
            <a:ext cx="1650087" cy="779218"/>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441E0F9F-FD0B-C37C-0651-0BCE55A1D322}"/>
              </a:ext>
            </a:extLst>
          </p:cNvPr>
          <p:cNvCxnSpPr>
            <a:cxnSpLocks/>
          </p:cNvCxnSpPr>
          <p:nvPr/>
        </p:nvCxnSpPr>
        <p:spPr>
          <a:xfrm flipV="1">
            <a:off x="1522791" y="4244281"/>
            <a:ext cx="2028080" cy="307376"/>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C4EFEB84-3007-88AB-C599-3E2AC3734349}"/>
              </a:ext>
            </a:extLst>
          </p:cNvPr>
          <p:cNvCxnSpPr>
            <a:cxnSpLocks/>
            <a:endCxn id="37" idx="3"/>
          </p:cNvCxnSpPr>
          <p:nvPr/>
        </p:nvCxnSpPr>
        <p:spPr>
          <a:xfrm flipV="1">
            <a:off x="2154115" y="4715426"/>
            <a:ext cx="1725473" cy="785049"/>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092001D9-0F3B-2738-19BF-787FBA928CE5}"/>
              </a:ext>
            </a:extLst>
          </p:cNvPr>
          <p:cNvSpPr txBox="1"/>
          <p:nvPr/>
        </p:nvSpPr>
        <p:spPr>
          <a:xfrm rot="1594513">
            <a:off x="2183979" y="2548575"/>
            <a:ext cx="1666233" cy="308418"/>
          </a:xfrm>
          <a:prstGeom prst="rect">
            <a:avLst/>
          </a:prstGeom>
          <a:noFill/>
        </p:spPr>
        <p:txBody>
          <a:bodyPr wrap="square" rtlCol="0">
            <a:spAutoFit/>
          </a:bodyPr>
          <a:lstStyle/>
          <a:p>
            <a:pPr algn="just" hangingPunct="0">
              <a:lnSpc>
                <a:spcPct val="130000"/>
              </a:lnSpc>
            </a:pPr>
            <a:r>
              <a:rPr lang="en-US" altLang="zh-CN" sz="1200" spc="100" dirty="0">
                <a:latin typeface="Times New Roman" panose="02020603050405020304" pitchFamily="18" charset="0"/>
                <a:ea typeface="思源黑体 CN Normal" panose="020B0400000000000000" pitchFamily="34" charset="-122"/>
                <a:cs typeface="Times New Roman" panose="02020603050405020304" pitchFamily="18" charset="0"/>
              </a:rPr>
              <a:t>Upload local model</a:t>
            </a:r>
            <a:endParaRPr lang="zh-CN" altLang="en-US" sz="12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53" name="文本框 52">
            <a:extLst>
              <a:ext uri="{FF2B5EF4-FFF2-40B4-BE49-F238E27FC236}">
                <a16:creationId xmlns:a16="http://schemas.microsoft.com/office/drawing/2014/main" id="{3CAFE895-C4CF-4648-039B-4C7E173FC1B3}"/>
              </a:ext>
            </a:extLst>
          </p:cNvPr>
          <p:cNvSpPr txBox="1"/>
          <p:nvPr/>
        </p:nvSpPr>
        <p:spPr>
          <a:xfrm rot="20135700">
            <a:off x="1942489" y="4789078"/>
            <a:ext cx="2093516" cy="308418"/>
          </a:xfrm>
          <a:prstGeom prst="rect">
            <a:avLst/>
          </a:prstGeom>
          <a:noFill/>
        </p:spPr>
        <p:txBody>
          <a:bodyPr wrap="square" rtlCol="0">
            <a:spAutoFit/>
          </a:bodyPr>
          <a:lstStyle/>
          <a:p>
            <a:pPr algn="just" hangingPunct="0">
              <a:lnSpc>
                <a:spcPct val="130000"/>
              </a:lnSpc>
            </a:pPr>
            <a:r>
              <a:rPr lang="en-US" altLang="zh-CN" sz="1200" spc="100" dirty="0">
                <a:latin typeface="Times New Roman" panose="02020603050405020304" pitchFamily="18" charset="0"/>
                <a:ea typeface="思源黑体 CN Normal" panose="020B0400000000000000" pitchFamily="34" charset="-122"/>
                <a:cs typeface="Times New Roman" panose="02020603050405020304" pitchFamily="18" charset="0"/>
              </a:rPr>
              <a:t>Download Global model</a:t>
            </a:r>
            <a:endParaRPr lang="zh-CN" altLang="en-US" sz="12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cxnSp>
        <p:nvCxnSpPr>
          <p:cNvPr id="62" name="直接箭头连接符 61">
            <a:extLst>
              <a:ext uri="{FF2B5EF4-FFF2-40B4-BE49-F238E27FC236}">
                <a16:creationId xmlns:a16="http://schemas.microsoft.com/office/drawing/2014/main" id="{C128ABDC-AF67-9AA3-AE20-F0AE59073D36}"/>
              </a:ext>
            </a:extLst>
          </p:cNvPr>
          <p:cNvCxnSpPr>
            <a:cxnSpLocks/>
          </p:cNvCxnSpPr>
          <p:nvPr/>
        </p:nvCxnSpPr>
        <p:spPr>
          <a:xfrm>
            <a:off x="3016851" y="3644587"/>
            <a:ext cx="520127" cy="14488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64" name="图形 63">
            <a:extLst>
              <a:ext uri="{FF2B5EF4-FFF2-40B4-BE49-F238E27FC236}">
                <a16:creationId xmlns:a16="http://schemas.microsoft.com/office/drawing/2014/main" id="{EDD9C04B-F8EC-A2D7-680E-F68F0F533E0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662771">
            <a:off x="2424812" y="3397155"/>
            <a:ext cx="527765" cy="310450"/>
          </a:xfrm>
          <a:prstGeom prst="rect">
            <a:avLst/>
          </a:prstGeom>
        </p:spPr>
      </p:pic>
      <p:cxnSp>
        <p:nvCxnSpPr>
          <p:cNvPr id="66" name="直接箭头连接符 65">
            <a:extLst>
              <a:ext uri="{FF2B5EF4-FFF2-40B4-BE49-F238E27FC236}">
                <a16:creationId xmlns:a16="http://schemas.microsoft.com/office/drawing/2014/main" id="{BD82E742-1C10-A124-54E0-0E496BA10047}"/>
              </a:ext>
            </a:extLst>
          </p:cNvPr>
          <p:cNvCxnSpPr>
            <a:cxnSpLocks/>
          </p:cNvCxnSpPr>
          <p:nvPr/>
        </p:nvCxnSpPr>
        <p:spPr>
          <a:xfrm flipH="1" flipV="1">
            <a:off x="1819258" y="3362817"/>
            <a:ext cx="550332" cy="14129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69CDC5E-94FB-4D5F-BC77-A48E70F2C43D}"/>
                  </a:ext>
                </a:extLst>
              </p:cNvPr>
              <p:cNvSpPr txBox="1"/>
              <p:nvPr/>
            </p:nvSpPr>
            <p:spPr>
              <a:xfrm>
                <a:off x="6306955" y="2817708"/>
                <a:ext cx="5562934" cy="1136721"/>
              </a:xfrm>
              <a:prstGeom prst="rect">
                <a:avLst/>
              </a:prstGeom>
              <a:noFill/>
            </p:spPr>
            <p:txBody>
              <a:bodyPr wrap="square" rtlCol="0">
                <a:spAutoFit/>
              </a:bodyPr>
              <a:lstStyle/>
              <a:p>
                <a:pPr algn="just" hangingPunct="0">
                  <a:lnSpc>
                    <a:spcPct val="130000"/>
                  </a:lnSpc>
                </a:pPr>
                <a:r>
                  <a:rPr lang="en-US" altLang="zh-CN" spc="100" dirty="0">
                    <a:latin typeface="Times New Roman" panose="02020603050405020304" pitchFamily="18" charset="0"/>
                    <a:ea typeface="思源黑体 CN Normal" panose="020B0400000000000000" pitchFamily="34" charset="-122"/>
                    <a:cs typeface="Times New Roman" panose="02020603050405020304" pitchFamily="18" charset="0"/>
                  </a:rPr>
                  <a:t>FedAvg </a:t>
                </a:r>
                <a:r>
                  <a:rPr lang="en-US" altLang="zh-CN" spc="1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initializes</a:t>
                </a:r>
                <a:r>
                  <a:rPr lang="en-US" altLang="zh-CN" spc="100" dirty="0">
                    <a:latin typeface="Times New Roman" panose="02020603050405020304" pitchFamily="18" charset="0"/>
                    <a:ea typeface="思源黑体 CN Normal" panose="020B0400000000000000" pitchFamily="34" charset="-122"/>
                    <a:cs typeface="Times New Roman" panose="02020603050405020304" pitchFamily="18" charset="0"/>
                  </a:rPr>
                  <a:t> with a random global model  </a:t>
                </a:r>
                <a14:m>
                  <m:oMath xmlns:m="http://schemas.openxmlformats.org/officeDocument/2006/math">
                    <m:sSub>
                      <m:sSubPr>
                        <m:ctrlPr>
                          <a:rPr lang="en-US" altLang="zh-CN" i="1" spc="100" smtClean="0">
                            <a:latin typeface="Cambria Math" panose="02040503050406030204" pitchFamily="18" charset="0"/>
                            <a:ea typeface="思源黑体 CN Normal" panose="020B0400000000000000" pitchFamily="34" charset="-122"/>
                          </a:rPr>
                        </m:ctrlPr>
                      </m:sSubPr>
                      <m:e>
                        <m:r>
                          <a:rPr lang="en-US" altLang="zh-CN" b="0" i="1" spc="100" smtClean="0">
                            <a:latin typeface="Cambria Math" panose="02040503050406030204" pitchFamily="18" charset="0"/>
                            <a:ea typeface="思源黑体 CN Normal" panose="020B0400000000000000" pitchFamily="34" charset="-122"/>
                          </a:rPr>
                          <m:t>𝑊</m:t>
                        </m:r>
                      </m:e>
                      <m:sub>
                        <m:r>
                          <a:rPr lang="en-US" altLang="zh-CN" b="0" i="1" spc="100" smtClean="0">
                            <a:latin typeface="Cambria Math" panose="02040503050406030204" pitchFamily="18" charset="0"/>
                            <a:ea typeface="思源黑体 CN Normal" panose="020B0400000000000000" pitchFamily="34" charset="-122"/>
                          </a:rPr>
                          <m:t>0</m:t>
                        </m:r>
                      </m:sub>
                    </m:sSub>
                  </m:oMath>
                </a14:m>
                <a:r>
                  <a:rPr lang="zh-CN" altLang="en-US" spc="100" dirty="0">
                    <a:latin typeface="Times New Roman" panose="02020603050405020304" pitchFamily="18" charset="0"/>
                    <a:ea typeface="思源黑体 CN Normal" panose="020B0400000000000000" pitchFamily="34" charset="-122"/>
                    <a:cs typeface="Times New Roman" panose="02020603050405020304" pitchFamily="18" charset="0"/>
                  </a:rPr>
                  <a:t>  </a:t>
                </a:r>
                <a:r>
                  <a:rPr lang="en-US" altLang="zh-CN" spc="100" dirty="0">
                    <a:latin typeface="Times New Roman" panose="02020603050405020304" pitchFamily="18" charset="0"/>
                    <a:ea typeface="思源黑体 CN Normal" panose="020B0400000000000000" pitchFamily="34" charset="-122"/>
                    <a:cs typeface="Times New Roman" panose="02020603050405020304" pitchFamily="18" charset="0"/>
                  </a:rPr>
                  <a:t>and iterates the </a:t>
                </a:r>
                <a:r>
                  <a:rPr lang="en-US" altLang="zh-CN" spc="100" dirty="0">
                    <a:solidFill>
                      <a:srgbClr val="FF0000"/>
                    </a:solidFill>
                    <a:latin typeface="Times New Roman" panose="02020603050405020304" pitchFamily="18" charset="0"/>
                    <a:ea typeface="思源黑体 CN Normal" panose="020B0400000000000000" pitchFamily="34" charset="-122"/>
                    <a:cs typeface="Times New Roman" panose="02020603050405020304" pitchFamily="18" charset="0"/>
                  </a:rPr>
                  <a:t>following two steps</a:t>
                </a:r>
                <a:r>
                  <a:rPr lang="en-US" altLang="zh-CN" spc="100" dirty="0">
                    <a:latin typeface="Times New Roman" panose="02020603050405020304" pitchFamily="18" charset="0"/>
                    <a:ea typeface="思源黑体 CN Normal" panose="020B0400000000000000" pitchFamily="34" charset="-122"/>
                    <a:cs typeface="Times New Roman" panose="02020603050405020304" pitchFamily="18" charset="0"/>
                  </a:rPr>
                  <a:t> within each communication round.</a:t>
                </a:r>
                <a:endParaRPr lang="zh-CN" altLang="en-US"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F69CDC5E-94FB-4D5F-BC77-A48E70F2C43D}"/>
                  </a:ext>
                </a:extLst>
              </p:cNvPr>
              <p:cNvSpPr txBox="1">
                <a:spLocks noRot="1" noChangeAspect="1" noMove="1" noResize="1" noEditPoints="1" noAdjustHandles="1" noChangeArrowheads="1" noChangeShapeType="1" noTextEdit="1"/>
              </p:cNvSpPr>
              <p:nvPr/>
            </p:nvSpPr>
            <p:spPr>
              <a:xfrm>
                <a:off x="6306955" y="2817708"/>
                <a:ext cx="5562934" cy="1136721"/>
              </a:xfrm>
              <a:prstGeom prst="rect">
                <a:avLst/>
              </a:prstGeom>
              <a:blipFill>
                <a:blip r:embed="rId16"/>
                <a:stretch>
                  <a:fillRect l="-987" r="-987" b="-7487"/>
                </a:stretch>
              </a:blipFill>
            </p:spPr>
            <p:txBody>
              <a:bodyPr/>
              <a:lstStyle/>
              <a:p>
                <a:r>
                  <a:rPr lang="zh-CN" altLang="en-US">
                    <a:noFill/>
                  </a:rPr>
                  <a:t> </a:t>
                </a:r>
              </a:p>
            </p:txBody>
          </p:sp>
        </mc:Fallback>
      </mc:AlternateContent>
      <p:cxnSp>
        <p:nvCxnSpPr>
          <p:cNvPr id="44" name="直接连接符 43">
            <a:extLst>
              <a:ext uri="{FF2B5EF4-FFF2-40B4-BE49-F238E27FC236}">
                <a16:creationId xmlns:a16="http://schemas.microsoft.com/office/drawing/2014/main" id="{98596D89-FE23-4B16-A9D0-895334A66BE2}"/>
              </a:ext>
            </a:extLst>
          </p:cNvPr>
          <p:cNvCxnSpPr/>
          <p:nvPr/>
        </p:nvCxnSpPr>
        <p:spPr>
          <a:xfrm>
            <a:off x="6219062" y="4064797"/>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06F30611-95BC-418D-B543-B10BF97C7C27}"/>
              </a:ext>
            </a:extLst>
          </p:cNvPr>
          <p:cNvCxnSpPr/>
          <p:nvPr/>
        </p:nvCxnSpPr>
        <p:spPr>
          <a:xfrm>
            <a:off x="6233731" y="4868878"/>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10" y="1130721"/>
            <a:ext cx="10515600" cy="516968"/>
          </a:xfrm>
        </p:spPr>
        <p:txBody>
          <a:bodyPr>
            <a:normAutofit/>
          </a:bodyPr>
          <a:lstStyle/>
          <a:p>
            <a:r>
              <a:rPr lang="en-US" altLang="zh-CN" dirty="0">
                <a:latin typeface="Times New Roman" panose="02020603050405020304" pitchFamily="18" charset="0"/>
                <a:cs typeface="Times New Roman" panose="02020603050405020304" pitchFamily="18" charset="0"/>
              </a:rPr>
              <a:t>What is Federated Learning</a:t>
            </a:r>
            <a:r>
              <a:rPr lang="zh-CN" altLang="en-US" dirty="0">
                <a:latin typeface="Times New Roman" panose="02020603050405020304" pitchFamily="18" charset="0"/>
                <a:cs typeface="Times New Roman" panose="02020603050405020304" pitchFamily="18" charset="0"/>
              </a:rPr>
              <a:t>？</a:t>
            </a:r>
          </a:p>
        </p:txBody>
      </p:sp>
      <p:sp>
        <p:nvSpPr>
          <p:cNvPr id="17" name="日期占位符 16"/>
          <p:cNvSpPr>
            <a:spLocks noGrp="1"/>
          </p:cNvSpPr>
          <p:nvPr>
            <p:ph type="dt" sz="half" idx="10"/>
          </p:nvPr>
        </p:nvSpPr>
        <p:spPr/>
        <p:txBody>
          <a:bodyPr/>
          <a:lstStyle/>
          <a:p>
            <a:r>
              <a:rPr lang="en-US" altLang="zh-CN" dirty="0"/>
              <a:t>2023/10/30</a:t>
            </a:r>
            <a:endParaRPr lang="zh-CN" altLang="en-US" dirty="0"/>
          </a:p>
        </p:txBody>
      </p:sp>
      <p:sp>
        <p:nvSpPr>
          <p:cNvPr id="18" name="页脚占位符 17"/>
          <p:cNvSpPr>
            <a:spLocks noGrp="1"/>
          </p:cNvSpPr>
          <p:nvPr>
            <p:ph type="ftr" sz="quarter" idx="11"/>
          </p:nvPr>
        </p:nvSpPr>
        <p:spPr/>
        <p:txBody>
          <a:bodyPr/>
          <a:lstStyle/>
          <a:p>
            <a:r>
              <a:rPr lang="zh-CN" altLang="en-US"/>
              <a:t>西安电子科技大学</a:t>
            </a:r>
            <a:endParaRPr lang="zh-CN" altLang="en-US" dirty="0"/>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6</a:t>
            </a:fld>
            <a:endParaRPr lang="zh-CN" altLang="en-US" dirty="0"/>
          </a:p>
        </p:txBody>
      </p:sp>
      <p:sp>
        <p:nvSpPr>
          <p:cNvPr id="4" name="文本占位符 3"/>
          <p:cNvSpPr>
            <a:spLocks noGrp="1"/>
          </p:cNvSpPr>
          <p:nvPr>
            <p:ph type="body" sz="quarter" idx="14"/>
          </p:nvPr>
        </p:nvSpPr>
        <p:spPr/>
        <p:txBody>
          <a:bodyPr/>
          <a:lstStyle/>
          <a:p>
            <a:r>
              <a:rPr lang="en-US" altLang="zh-CN" dirty="0"/>
              <a:t>Background</a:t>
            </a:r>
            <a:endParaRPr lang="zh-CN" altLang="en-US" dirty="0"/>
          </a:p>
        </p:txBody>
      </p:sp>
      <p:sp>
        <p:nvSpPr>
          <p:cNvPr id="6" name="文本占位符 5"/>
          <p:cNvSpPr>
            <a:spLocks noGrp="1"/>
          </p:cNvSpPr>
          <p:nvPr>
            <p:ph type="body" sz="quarter" idx="15"/>
          </p:nvPr>
        </p:nvSpPr>
        <p:spPr/>
        <p:txBody>
          <a:bodyPr/>
          <a:lstStyle/>
          <a:p>
            <a:r>
              <a:rPr lang="en-US" altLang="zh-CN" dirty="0"/>
              <a:t>FedFIM</a:t>
            </a:r>
            <a:endParaRPr lang="zh-CN" altLang="en-US" dirty="0"/>
          </a:p>
        </p:txBody>
      </p:sp>
      <p:sp>
        <p:nvSpPr>
          <p:cNvPr id="7" name="文本占位符 6"/>
          <p:cNvSpPr>
            <a:spLocks noGrp="1"/>
          </p:cNvSpPr>
          <p:nvPr>
            <p:ph type="body" sz="quarter" idx="16"/>
          </p:nvPr>
        </p:nvSpPr>
        <p:spPr/>
        <p:txBody>
          <a:bodyPr/>
          <a:lstStyle/>
          <a:p>
            <a:r>
              <a:rPr lang="en-US" altLang="zh-CN" dirty="0"/>
              <a:t>Evaluation</a:t>
            </a:r>
            <a:endParaRPr lang="zh-CN" altLang="en-US" dirty="0"/>
          </a:p>
        </p:txBody>
      </p:sp>
      <p:sp>
        <p:nvSpPr>
          <p:cNvPr id="8" name="文本占位符 7"/>
          <p:cNvSpPr>
            <a:spLocks noGrp="1"/>
          </p:cNvSpPr>
          <p:nvPr>
            <p:ph type="body" sz="quarter" idx="17"/>
          </p:nvPr>
        </p:nvSpPr>
        <p:spPr/>
        <p:txBody>
          <a:bodyPr/>
          <a:lstStyle/>
          <a:p>
            <a:r>
              <a:rPr lang="en-US" altLang="zh-CN" dirty="0"/>
              <a:t>Conclusion</a:t>
            </a:r>
          </a:p>
        </p:txBody>
      </p:sp>
      <p:sp>
        <p:nvSpPr>
          <p:cNvPr id="31" name="文本框 30"/>
          <p:cNvSpPr txBox="1"/>
          <p:nvPr/>
        </p:nvSpPr>
        <p:spPr>
          <a:xfrm>
            <a:off x="1142263" y="1558906"/>
            <a:ext cx="2214827" cy="380489"/>
          </a:xfrm>
          <a:prstGeom prst="rect">
            <a:avLst/>
          </a:prstGeom>
          <a:noFill/>
        </p:spPr>
        <p:txBody>
          <a:bodyPr wrap="square" rtlCol="0">
            <a:spAutoFit/>
          </a:bodyPr>
          <a:lstStyle/>
          <a:p>
            <a:pPr algn="just" hangingPunct="0">
              <a:lnSpc>
                <a:spcPct val="130000"/>
              </a:lnSpc>
            </a:pPr>
            <a:r>
              <a:rPr lang="en-US" altLang="zh-CN" sz="1600" spc="100" dirty="0">
                <a:latin typeface="Times New Roman" panose="02020603050405020304" pitchFamily="18" charset="0"/>
                <a:ea typeface="思源黑体 CN Normal" panose="020B0400000000000000" pitchFamily="34" charset="-122"/>
                <a:cs typeface="Times New Roman" panose="02020603050405020304" pitchFamily="18" charset="0"/>
              </a:rPr>
              <a:t>Federated Learning</a:t>
            </a:r>
            <a:endParaRPr lang="zh-CN" altLang="en-US" sz="16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cxnSp>
        <p:nvCxnSpPr>
          <p:cNvPr id="32" name="直接连接符 31"/>
          <p:cNvCxnSpPr/>
          <p:nvPr/>
        </p:nvCxnSpPr>
        <p:spPr>
          <a:xfrm>
            <a:off x="1188161" y="1617304"/>
            <a:ext cx="1971065"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92860" y="4158061"/>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58529" y="4023644"/>
            <a:ext cx="1841719" cy="524567"/>
          </a:xfrm>
          <a:prstGeom prst="rect">
            <a:avLst/>
          </a:prstGeom>
          <a:noFill/>
        </p:spPr>
        <p:txBody>
          <a:bodyPr wrap="square">
            <a:spAutoFit/>
          </a:bodyPr>
          <a:lstStyle/>
          <a:p>
            <a:pPr algn="just" hangingPunct="0">
              <a:lnSpc>
                <a:spcPct val="130000"/>
              </a:lnSpc>
            </a:pPr>
            <a:r>
              <a:rPr lang="en-US" altLang="zh-CN" sz="2400" spc="100" dirty="0">
                <a:latin typeface="Times New Roman" panose="02020603050405020304" pitchFamily="18" charset="0"/>
                <a:ea typeface="思源黑体 CN Normal" panose="020B0400000000000000" pitchFamily="34" charset="-122"/>
                <a:cs typeface="Times New Roman" panose="02020603050405020304" pitchFamily="18" charset="0"/>
              </a:rPr>
              <a:t>Challenges</a:t>
            </a:r>
          </a:p>
        </p:txBody>
      </p:sp>
      <p:cxnSp>
        <p:nvCxnSpPr>
          <p:cNvPr id="11" name="直接连接符 10"/>
          <p:cNvCxnSpPr/>
          <p:nvPr/>
        </p:nvCxnSpPr>
        <p:spPr>
          <a:xfrm>
            <a:off x="198320" y="2028060"/>
            <a:ext cx="0" cy="25479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67173" y="1849452"/>
            <a:ext cx="2105235" cy="524567"/>
          </a:xfrm>
          <a:prstGeom prst="rect">
            <a:avLst/>
          </a:prstGeom>
          <a:noFill/>
        </p:spPr>
        <p:txBody>
          <a:bodyPr wrap="square">
            <a:spAutoFit/>
          </a:bodyPr>
          <a:lstStyle/>
          <a:p>
            <a:pPr algn="just" hangingPunct="0">
              <a:lnSpc>
                <a:spcPct val="130000"/>
              </a:lnSpc>
            </a:pPr>
            <a:r>
              <a:rPr lang="en-US" altLang="zh-CN" sz="2400" spc="100" dirty="0">
                <a:latin typeface="Times New Roman" panose="02020603050405020304" pitchFamily="18" charset="0"/>
                <a:ea typeface="思源黑体 CN Normal" panose="020B0400000000000000" pitchFamily="34" charset="-122"/>
                <a:cs typeface="Times New Roman" panose="02020603050405020304" pitchFamily="18" charset="0"/>
              </a:rPr>
              <a:t>Advantages</a:t>
            </a:r>
          </a:p>
        </p:txBody>
      </p:sp>
      <p:sp>
        <p:nvSpPr>
          <p:cNvPr id="16" name="文本框 15"/>
          <p:cNvSpPr txBox="1"/>
          <p:nvPr/>
        </p:nvSpPr>
        <p:spPr>
          <a:xfrm>
            <a:off x="56150" y="2337347"/>
            <a:ext cx="2309149" cy="1291590"/>
          </a:xfrm>
          <a:prstGeom prst="rect">
            <a:avLst/>
          </a:prstGeom>
          <a:noFill/>
        </p:spPr>
        <p:txBody>
          <a:bodyPr wrap="square" rtlCol="0">
            <a:spAutoFit/>
          </a:bodyPr>
          <a:lstStyle/>
          <a:p>
            <a:pPr algn="just" hangingPunct="0">
              <a:lnSpc>
                <a:spcPct val="130000"/>
              </a:lnSpc>
            </a:pPr>
            <a:r>
              <a:rPr lang="en-US" altLang="zh-CN" sz="2000" i="0" dirty="0">
                <a:solidFill>
                  <a:schemeClr val="tx1">
                    <a:lumMod val="85000"/>
                    <a:lumOff val="15000"/>
                  </a:schemeClr>
                </a:solidFill>
                <a:latin typeface="Times New Roman" panose="02020603050405020304" pitchFamily="18" charset="0"/>
                <a:ea typeface="思源宋体 Heavy" panose="02020900000000000000" pitchFamily="18" charset="-122"/>
                <a:cs typeface="Times New Roman" panose="02020603050405020304" pitchFamily="18" charset="0"/>
              </a:rPr>
              <a:t>Security</a:t>
            </a:r>
          </a:p>
          <a:p>
            <a:pPr algn="just" hangingPunct="0">
              <a:lnSpc>
                <a:spcPct val="130000"/>
              </a:lnSpc>
            </a:pPr>
            <a:r>
              <a:rPr lang="en-US" altLang="zh-CN" sz="2000" i="0" dirty="0">
                <a:solidFill>
                  <a:schemeClr val="tx1">
                    <a:lumMod val="85000"/>
                    <a:lumOff val="15000"/>
                  </a:schemeClr>
                </a:solidFill>
                <a:latin typeface="Times New Roman" panose="02020603050405020304" pitchFamily="18" charset="0"/>
                <a:ea typeface="思源宋体 Heavy" panose="02020900000000000000" pitchFamily="18" charset="-122"/>
                <a:cs typeface="Times New Roman" panose="02020603050405020304" pitchFamily="18" charset="0"/>
              </a:rPr>
              <a:t>Scalability</a:t>
            </a:r>
          </a:p>
          <a:p>
            <a:pPr algn="just" hangingPunct="0">
              <a:lnSpc>
                <a:spcPct val="130000"/>
              </a:lnSpc>
            </a:pPr>
            <a:r>
              <a:rPr lang="en-US" altLang="zh-CN" sz="2000" i="0" dirty="0">
                <a:solidFill>
                  <a:schemeClr val="tx1">
                    <a:lumMod val="85000"/>
                    <a:lumOff val="15000"/>
                  </a:schemeClr>
                </a:solidFill>
                <a:latin typeface="Times New Roman" panose="02020603050405020304" pitchFamily="18" charset="0"/>
                <a:ea typeface="思源宋体 Heavy" panose="02020900000000000000" pitchFamily="18" charset="-122"/>
                <a:cs typeface="Times New Roman" panose="02020603050405020304" pitchFamily="18" charset="0"/>
              </a:rPr>
              <a:t>Decentralization</a:t>
            </a:r>
            <a:endParaRPr lang="zh-CN" altLang="en-US" sz="1400" spc="100" dirty="0">
              <a:latin typeface="思源黑体 CN Normal" panose="020B0400000000000000" pitchFamily="34" charset="-122"/>
              <a:ea typeface="思源黑体 CN Normal" panose="020B0400000000000000" pitchFamily="34" charset="-122"/>
            </a:endParaRPr>
          </a:p>
        </p:txBody>
      </p:sp>
      <p:sp>
        <p:nvSpPr>
          <p:cNvPr id="20" name="矩形 19"/>
          <p:cNvSpPr/>
          <p:nvPr/>
        </p:nvSpPr>
        <p:spPr>
          <a:xfrm>
            <a:off x="6050715" y="815400"/>
            <a:ext cx="5915338" cy="117086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p:cNvSpPr txBox="1"/>
          <p:nvPr/>
        </p:nvSpPr>
        <p:spPr>
          <a:xfrm>
            <a:off x="6153907" y="813081"/>
            <a:ext cx="5669634" cy="1136721"/>
          </a:xfrm>
          <a:prstGeom prst="rect">
            <a:avLst/>
          </a:prstGeom>
          <a:noFill/>
        </p:spPr>
        <p:txBody>
          <a:bodyPr wrap="square">
            <a:spAutoFit/>
          </a:bodyPr>
          <a:lstStyle/>
          <a:p>
            <a:pPr hangingPunct="0">
              <a:lnSpc>
                <a:spcPct val="130000"/>
              </a:lnSpc>
            </a:pPr>
            <a:r>
              <a:rPr lang="en-US" altLang="zh-CN" spc="1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The distributed nature of FL raises a series of new challenges in terms of system performance and data statistics.</a:t>
            </a:r>
          </a:p>
        </p:txBody>
      </p:sp>
      <p:sp>
        <p:nvSpPr>
          <p:cNvPr id="23" name="文本框 22"/>
          <p:cNvSpPr txBox="1"/>
          <p:nvPr/>
        </p:nvSpPr>
        <p:spPr>
          <a:xfrm>
            <a:off x="56150" y="4588016"/>
            <a:ext cx="2630170" cy="852606"/>
          </a:xfrm>
          <a:prstGeom prst="rect">
            <a:avLst/>
          </a:prstGeom>
          <a:noFill/>
        </p:spPr>
        <p:txBody>
          <a:bodyPr wrap="square" rtlCol="0">
            <a:spAutoFit/>
          </a:bodyPr>
          <a:lstStyle/>
          <a:p>
            <a:pPr algn="just" hangingPunct="0">
              <a:lnSpc>
                <a:spcPct val="130000"/>
              </a:lnSpc>
            </a:pPr>
            <a:r>
              <a:rPr lang="en-US" altLang="zh-CN" sz="2000" dirty="0">
                <a:solidFill>
                  <a:schemeClr val="tx1">
                    <a:lumMod val="85000"/>
                    <a:lumOff val="15000"/>
                  </a:schemeClr>
                </a:solidFill>
                <a:latin typeface="Times New Roman" panose="02020603050405020304" pitchFamily="18" charset="0"/>
                <a:ea typeface="思源宋体 Heavy" panose="02020900000000000000" pitchFamily="18" charset="-122"/>
                <a:cs typeface="Times New Roman" panose="02020603050405020304" pitchFamily="18" charset="0"/>
              </a:rPr>
              <a:t>System performance</a:t>
            </a:r>
          </a:p>
          <a:p>
            <a:pPr algn="just" hangingPunct="0">
              <a:lnSpc>
                <a:spcPct val="130000"/>
              </a:lnSpc>
            </a:pPr>
            <a:r>
              <a:rPr lang="en-US" altLang="zh-CN" sz="2000" dirty="0">
                <a:solidFill>
                  <a:schemeClr val="tx1">
                    <a:lumMod val="85000"/>
                    <a:lumOff val="15000"/>
                  </a:schemeClr>
                </a:solidFill>
                <a:latin typeface="Times New Roman" panose="02020603050405020304" pitchFamily="18" charset="0"/>
                <a:ea typeface="思源宋体 Heavy" panose="02020900000000000000" pitchFamily="18" charset="-122"/>
                <a:cs typeface="Times New Roman" panose="02020603050405020304" pitchFamily="18" charset="0"/>
              </a:rPr>
              <a:t>Data statistics</a:t>
            </a:r>
          </a:p>
        </p:txBody>
      </p:sp>
      <p:sp>
        <p:nvSpPr>
          <p:cNvPr id="25" name="标题 1"/>
          <p:cNvSpPr txBox="1"/>
          <p:nvPr/>
        </p:nvSpPr>
        <p:spPr>
          <a:xfrm>
            <a:off x="2423564" y="2106255"/>
            <a:ext cx="4320622" cy="516968"/>
          </a:xfrm>
          <a:prstGeom prst="rect">
            <a:avLst/>
          </a:prstGeom>
        </p:spPr>
        <p:txBody>
          <a:bodyPr vert="horz" lIns="91440" tIns="45720" rIns="91440" bIns="45720" rtlCol="0" anchor="ctr">
            <a:normAutofit/>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r>
              <a:rPr lang="en-US" altLang="zh-CN" sz="2000" dirty="0">
                <a:latin typeface="Times New Roman" panose="02020603050405020304" pitchFamily="18" charset="0"/>
                <a:cs typeface="Times New Roman" panose="02020603050405020304" pitchFamily="18" charset="0"/>
              </a:rPr>
              <a:t>Challenge : System performance</a:t>
            </a:r>
          </a:p>
          <a:p>
            <a:endParaRPr lang="zh-CN" altLang="en-US" dirty="0">
              <a:latin typeface="Times New Roman" panose="02020603050405020304" pitchFamily="18" charset="0"/>
              <a:cs typeface="Times New Roman" panose="02020603050405020304" pitchFamily="18" charset="0"/>
            </a:endParaRPr>
          </a:p>
        </p:txBody>
      </p:sp>
      <p:pic>
        <p:nvPicPr>
          <p:cNvPr id="26" name="图片 25"/>
          <p:cNvPicPr>
            <a:picLocks noChangeAspect="1"/>
          </p:cNvPicPr>
          <p:nvPr/>
        </p:nvPicPr>
        <p:blipFill>
          <a:blip r:embed="rId3"/>
          <a:stretch>
            <a:fillRect/>
          </a:stretch>
        </p:blipFill>
        <p:spPr>
          <a:xfrm>
            <a:off x="9147637" y="2465385"/>
            <a:ext cx="2818415" cy="1003436"/>
          </a:xfrm>
          <a:prstGeom prst="rect">
            <a:avLst/>
          </a:prstGeom>
        </p:spPr>
      </p:pic>
      <p:cxnSp>
        <p:nvCxnSpPr>
          <p:cNvPr id="28" name="直接连接符 27"/>
          <p:cNvCxnSpPr/>
          <p:nvPr/>
        </p:nvCxnSpPr>
        <p:spPr>
          <a:xfrm>
            <a:off x="2373070" y="2028060"/>
            <a:ext cx="0" cy="447361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9586983" y="3677129"/>
            <a:ext cx="1939724"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L</a:t>
            </a:r>
            <a:r>
              <a:rPr lang="zh-CN" altLang="en-US" sz="1600" dirty="0">
                <a:latin typeface="Times New Roman" panose="02020603050405020304" pitchFamily="18" charset="0"/>
                <a:cs typeface="Times New Roman" panose="02020603050405020304" pitchFamily="18" charset="0"/>
              </a:rPr>
              <a:t>imited </a:t>
            </a:r>
            <a:r>
              <a:rPr lang="en-US" altLang="zh-CN" sz="1600" dirty="0">
                <a:latin typeface="Times New Roman" panose="02020603050405020304" pitchFamily="18" charset="0"/>
                <a:cs typeface="Times New Roman" panose="02020603050405020304" pitchFamily="18" charset="0"/>
              </a:rPr>
              <a:t>battery life</a:t>
            </a:r>
            <a:endParaRPr lang="zh-CN" altLang="en-US" sz="1600" dirty="0">
              <a:latin typeface="Times New Roman" panose="02020603050405020304" pitchFamily="18" charset="0"/>
              <a:cs typeface="Times New Roman" panose="02020603050405020304" pitchFamily="18" charset="0"/>
            </a:endParaRPr>
          </a:p>
        </p:txBody>
      </p:sp>
      <p:cxnSp>
        <p:nvCxnSpPr>
          <p:cNvPr id="45" name="直接连接符 44"/>
          <p:cNvCxnSpPr/>
          <p:nvPr/>
        </p:nvCxnSpPr>
        <p:spPr>
          <a:xfrm>
            <a:off x="2999199" y="4294207"/>
            <a:ext cx="8824341" cy="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0" name="标题 1"/>
          <p:cNvSpPr txBox="1"/>
          <p:nvPr/>
        </p:nvSpPr>
        <p:spPr>
          <a:xfrm>
            <a:off x="2479447" y="4329532"/>
            <a:ext cx="3483485" cy="516968"/>
          </a:xfrm>
          <a:prstGeom prst="rect">
            <a:avLst/>
          </a:prstGeom>
        </p:spPr>
        <p:txBody>
          <a:bodyPr vert="horz" lIns="91440" tIns="45720" rIns="91440" bIns="45720" rtlCol="0" anchor="ctr">
            <a:normAutofit/>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r>
              <a:rPr lang="en-US" altLang="zh-CN" sz="2000" dirty="0">
                <a:latin typeface="Times New Roman" panose="02020603050405020304" pitchFamily="18" charset="0"/>
                <a:cs typeface="Times New Roman" panose="02020603050405020304" pitchFamily="18" charset="0"/>
              </a:rPr>
              <a:t>Challenge : Data statistics</a:t>
            </a:r>
            <a:endParaRPr lang="zh-CN" altLang="en-US" sz="2000" dirty="0">
              <a:latin typeface="Times New Roman" panose="02020603050405020304" pitchFamily="18" charset="0"/>
              <a:cs typeface="Times New Roman" panose="02020603050405020304" pitchFamily="18" charset="0"/>
            </a:endParaRPr>
          </a:p>
        </p:txBody>
      </p:sp>
      <p:pic>
        <p:nvPicPr>
          <p:cNvPr id="22" name="图形 2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03825" y="2162602"/>
            <a:ext cx="2037555" cy="1683804"/>
          </a:xfrm>
          <a:prstGeom prst="rect">
            <a:avLst/>
          </a:prstGeom>
        </p:spPr>
      </p:pic>
      <p:sp>
        <p:nvSpPr>
          <p:cNvPr id="27" name="文本框 26"/>
          <p:cNvSpPr txBox="1"/>
          <p:nvPr/>
        </p:nvSpPr>
        <p:spPr>
          <a:xfrm>
            <a:off x="6431687" y="3694791"/>
            <a:ext cx="2775995"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L</a:t>
            </a:r>
            <a:r>
              <a:rPr lang="zh-CN" altLang="en-US" sz="1600" dirty="0">
                <a:latin typeface="Times New Roman" panose="02020603050405020304" pitchFamily="18" charset="0"/>
                <a:cs typeface="Times New Roman" panose="02020603050405020304" pitchFamily="18" charset="0"/>
              </a:rPr>
              <a:t>imited </a:t>
            </a:r>
            <a:r>
              <a:rPr lang="en-US" altLang="zh-CN" sz="1600" dirty="0">
                <a:latin typeface="Times New Roman" panose="02020603050405020304" pitchFamily="18" charset="0"/>
                <a:cs typeface="Times New Roman" panose="02020603050405020304" pitchFamily="18" charset="0"/>
              </a:rPr>
              <a:t>computation power</a:t>
            </a:r>
            <a:endParaRPr lang="zh-CN" altLang="en-US" sz="1600" dirty="0">
              <a:latin typeface="Times New Roman" panose="02020603050405020304" pitchFamily="18" charset="0"/>
              <a:cs typeface="Times New Roman" panose="02020603050405020304" pitchFamily="18" charset="0"/>
            </a:endParaRPr>
          </a:p>
        </p:txBody>
      </p:sp>
      <p:sp>
        <p:nvSpPr>
          <p:cNvPr id="29" name="文本框 28"/>
          <p:cNvSpPr txBox="1"/>
          <p:nvPr/>
        </p:nvSpPr>
        <p:spPr>
          <a:xfrm>
            <a:off x="3159227" y="3693329"/>
            <a:ext cx="3339002"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L</a:t>
            </a:r>
            <a:r>
              <a:rPr lang="zh-CN" altLang="en-US" sz="1600" dirty="0">
                <a:latin typeface="Times New Roman" panose="02020603050405020304" pitchFamily="18" charset="0"/>
                <a:cs typeface="Times New Roman" panose="02020603050405020304" pitchFamily="18" charset="0"/>
              </a:rPr>
              <a:t>imited </a:t>
            </a:r>
            <a:r>
              <a:rPr lang="en-US" altLang="zh-CN" sz="1600" dirty="0">
                <a:latin typeface="Times New Roman" panose="02020603050405020304" pitchFamily="18" charset="0"/>
                <a:cs typeface="Times New Roman" panose="02020603050405020304" pitchFamily="18" charset="0"/>
              </a:rPr>
              <a:t>communication bandwidth</a:t>
            </a:r>
            <a:endParaRPr lang="zh-CN" altLang="en-US" sz="1600" dirty="0">
              <a:latin typeface="Times New Roman" panose="02020603050405020304" pitchFamily="18" charset="0"/>
              <a:cs typeface="Times New Roman" panose="02020603050405020304" pitchFamily="18" charset="0"/>
            </a:endParaRPr>
          </a:p>
        </p:txBody>
      </p:sp>
      <p:pic>
        <p:nvPicPr>
          <p:cNvPr id="36" name="图片 35"/>
          <p:cNvPicPr>
            <a:picLocks noChangeAspect="1"/>
          </p:cNvPicPr>
          <p:nvPr/>
        </p:nvPicPr>
        <p:blipFill>
          <a:blip r:embed="rId6"/>
          <a:stretch>
            <a:fillRect/>
          </a:stretch>
        </p:blipFill>
        <p:spPr>
          <a:xfrm>
            <a:off x="3757739" y="2499507"/>
            <a:ext cx="1525096" cy="1108380"/>
          </a:xfrm>
          <a:prstGeom prst="rect">
            <a:avLst/>
          </a:prstGeom>
        </p:spPr>
      </p:pic>
      <p:pic>
        <p:nvPicPr>
          <p:cNvPr id="5" name="图片 4">
            <a:extLst>
              <a:ext uri="{FF2B5EF4-FFF2-40B4-BE49-F238E27FC236}">
                <a16:creationId xmlns:a16="http://schemas.microsoft.com/office/drawing/2014/main" id="{1E42781D-1C55-ACCC-A66A-8099543C9C27}"/>
              </a:ext>
            </a:extLst>
          </p:cNvPr>
          <p:cNvPicPr>
            <a:picLocks noChangeAspect="1"/>
          </p:cNvPicPr>
          <p:nvPr/>
        </p:nvPicPr>
        <p:blipFill>
          <a:blip r:embed="rId7"/>
          <a:stretch>
            <a:fillRect/>
          </a:stretch>
        </p:blipFill>
        <p:spPr>
          <a:xfrm>
            <a:off x="3357090" y="4760362"/>
            <a:ext cx="2326394" cy="1463802"/>
          </a:xfrm>
          <a:prstGeom prst="rect">
            <a:avLst/>
          </a:prstGeom>
        </p:spPr>
      </p:pic>
      <p:pic>
        <p:nvPicPr>
          <p:cNvPr id="14" name="图片 13">
            <a:extLst>
              <a:ext uri="{FF2B5EF4-FFF2-40B4-BE49-F238E27FC236}">
                <a16:creationId xmlns:a16="http://schemas.microsoft.com/office/drawing/2014/main" id="{38BFFB89-0D3F-AD15-D115-9AD6866D6260}"/>
              </a:ext>
            </a:extLst>
          </p:cNvPr>
          <p:cNvPicPr>
            <a:picLocks noChangeAspect="1"/>
          </p:cNvPicPr>
          <p:nvPr/>
        </p:nvPicPr>
        <p:blipFill>
          <a:blip r:embed="rId8"/>
          <a:stretch>
            <a:fillRect/>
          </a:stretch>
        </p:blipFill>
        <p:spPr>
          <a:xfrm>
            <a:off x="6341585" y="4774814"/>
            <a:ext cx="2291993" cy="1463802"/>
          </a:xfrm>
          <a:prstGeom prst="rect">
            <a:avLst/>
          </a:prstGeom>
        </p:spPr>
      </p:pic>
      <p:sp>
        <p:nvSpPr>
          <p:cNvPr id="24" name="文本框 23">
            <a:extLst>
              <a:ext uri="{FF2B5EF4-FFF2-40B4-BE49-F238E27FC236}">
                <a16:creationId xmlns:a16="http://schemas.microsoft.com/office/drawing/2014/main" id="{8F08BDF8-9AA2-1EE5-796B-91FA89D5FA04}"/>
              </a:ext>
            </a:extLst>
          </p:cNvPr>
          <p:cNvSpPr txBox="1"/>
          <p:nvPr/>
        </p:nvSpPr>
        <p:spPr>
          <a:xfrm>
            <a:off x="6668317" y="6224164"/>
            <a:ext cx="1688976"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Class distribution</a:t>
            </a:r>
            <a:endParaRPr lang="zh-CN" altLang="en-US" sz="1600" dirty="0">
              <a:latin typeface="Times New Roman" panose="02020603050405020304" pitchFamily="18" charset="0"/>
              <a:cs typeface="Times New Roman" panose="02020603050405020304" pitchFamily="18" charset="0"/>
            </a:endParaRPr>
          </a:p>
        </p:txBody>
      </p:sp>
      <p:pic>
        <p:nvPicPr>
          <p:cNvPr id="33" name="图片 32">
            <a:extLst>
              <a:ext uri="{FF2B5EF4-FFF2-40B4-BE49-F238E27FC236}">
                <a16:creationId xmlns:a16="http://schemas.microsoft.com/office/drawing/2014/main" id="{EF11BF7A-FC3A-1D24-0652-0F5CF7B4FEFC}"/>
              </a:ext>
            </a:extLst>
          </p:cNvPr>
          <p:cNvPicPr>
            <a:picLocks noChangeAspect="1"/>
          </p:cNvPicPr>
          <p:nvPr/>
        </p:nvPicPr>
        <p:blipFill>
          <a:blip r:embed="rId9"/>
          <a:stretch>
            <a:fillRect/>
          </a:stretch>
        </p:blipFill>
        <p:spPr>
          <a:xfrm>
            <a:off x="9351792" y="4785908"/>
            <a:ext cx="2262299" cy="1454400"/>
          </a:xfrm>
          <a:prstGeom prst="rect">
            <a:avLst/>
          </a:prstGeom>
        </p:spPr>
      </p:pic>
      <p:sp>
        <p:nvSpPr>
          <p:cNvPr id="34" name="文本框 33">
            <a:extLst>
              <a:ext uri="{FF2B5EF4-FFF2-40B4-BE49-F238E27FC236}">
                <a16:creationId xmlns:a16="http://schemas.microsoft.com/office/drawing/2014/main" id="{7634C5A0-9753-6854-86CF-7FF15BD8E71E}"/>
              </a:ext>
            </a:extLst>
          </p:cNvPr>
          <p:cNvSpPr txBox="1"/>
          <p:nvPr/>
        </p:nvSpPr>
        <p:spPr>
          <a:xfrm>
            <a:off x="9691824" y="6211907"/>
            <a:ext cx="1688976"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Class distribution</a:t>
            </a:r>
            <a:endParaRPr lang="zh-CN" altLang="en-US" sz="1600"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B8331844-AD26-4696-BE56-A59C7A9731FE}"/>
              </a:ext>
            </a:extLst>
          </p:cNvPr>
          <p:cNvSpPr txBox="1"/>
          <p:nvPr/>
        </p:nvSpPr>
        <p:spPr>
          <a:xfrm>
            <a:off x="3621187" y="6187073"/>
            <a:ext cx="1688976"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Class distribution</a:t>
            </a:r>
            <a:endParaRPr lang="zh-CN" alt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10" y="1130721"/>
            <a:ext cx="10515600" cy="516968"/>
          </a:xfrm>
        </p:spPr>
        <p:txBody>
          <a:bodyPr>
            <a:normAutofit/>
          </a:bodyPr>
          <a:lstStyle/>
          <a:p>
            <a:r>
              <a:rPr lang="en-US" altLang="zh-CN" dirty="0">
                <a:latin typeface="Times New Roman" panose="02020603050405020304" pitchFamily="18" charset="0"/>
                <a:cs typeface="Times New Roman" panose="02020603050405020304" pitchFamily="18" charset="0"/>
              </a:rPr>
              <a:t>What is Critical Learning Periods </a:t>
            </a:r>
            <a:r>
              <a:rPr lang="zh-CN" altLang="en-US" dirty="0">
                <a:latin typeface="Times New Roman" panose="02020603050405020304" pitchFamily="18" charset="0"/>
                <a:cs typeface="Times New Roman" panose="02020603050405020304" pitchFamily="18" charset="0"/>
              </a:rPr>
              <a:t>？</a:t>
            </a:r>
          </a:p>
        </p:txBody>
      </p:sp>
      <p:sp>
        <p:nvSpPr>
          <p:cNvPr id="17" name="日期占位符 16"/>
          <p:cNvSpPr>
            <a:spLocks noGrp="1"/>
          </p:cNvSpPr>
          <p:nvPr>
            <p:ph type="dt" sz="half" idx="10"/>
          </p:nvPr>
        </p:nvSpPr>
        <p:spPr/>
        <p:txBody>
          <a:bodyPr/>
          <a:lstStyle/>
          <a:p>
            <a:r>
              <a:rPr lang="en-US" altLang="zh-CN" dirty="0"/>
              <a:t>2023/10/30</a:t>
            </a:r>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7</a:t>
            </a:fld>
            <a:endParaRPr lang="zh-CN" altLang="en-US" dirty="0"/>
          </a:p>
        </p:txBody>
      </p:sp>
      <p:sp>
        <p:nvSpPr>
          <p:cNvPr id="4" name="文本占位符 3"/>
          <p:cNvSpPr>
            <a:spLocks noGrp="1"/>
          </p:cNvSpPr>
          <p:nvPr>
            <p:ph type="body" sz="quarter" idx="14"/>
          </p:nvPr>
        </p:nvSpPr>
        <p:spPr/>
        <p:txBody>
          <a:bodyPr/>
          <a:lstStyle/>
          <a:p>
            <a:r>
              <a:rPr lang="en-US" altLang="zh-CN" dirty="0"/>
              <a:t>Background</a:t>
            </a:r>
            <a:endParaRPr lang="zh-CN" altLang="en-US" dirty="0"/>
          </a:p>
        </p:txBody>
      </p:sp>
      <p:sp>
        <p:nvSpPr>
          <p:cNvPr id="6" name="文本占位符 5"/>
          <p:cNvSpPr>
            <a:spLocks noGrp="1"/>
          </p:cNvSpPr>
          <p:nvPr>
            <p:ph type="body" sz="quarter" idx="15"/>
          </p:nvPr>
        </p:nvSpPr>
        <p:spPr/>
        <p:txBody>
          <a:bodyPr/>
          <a:lstStyle/>
          <a:p>
            <a:r>
              <a:rPr lang="en-US" altLang="zh-CN" dirty="0"/>
              <a:t>FedFIM</a:t>
            </a:r>
            <a:endParaRPr lang="zh-CN" altLang="en-US" dirty="0"/>
          </a:p>
        </p:txBody>
      </p:sp>
      <p:sp>
        <p:nvSpPr>
          <p:cNvPr id="7" name="文本占位符 6"/>
          <p:cNvSpPr>
            <a:spLocks noGrp="1"/>
          </p:cNvSpPr>
          <p:nvPr>
            <p:ph type="body" sz="quarter" idx="16"/>
          </p:nvPr>
        </p:nvSpPr>
        <p:spPr/>
        <p:txBody>
          <a:bodyPr/>
          <a:lstStyle/>
          <a:p>
            <a:r>
              <a:rPr lang="en-US" altLang="zh-CN" dirty="0"/>
              <a:t>Evaluation</a:t>
            </a:r>
            <a:endParaRPr lang="zh-CN" altLang="en-US" dirty="0"/>
          </a:p>
        </p:txBody>
      </p:sp>
      <p:sp>
        <p:nvSpPr>
          <p:cNvPr id="8" name="文本占位符 7"/>
          <p:cNvSpPr>
            <a:spLocks noGrp="1"/>
          </p:cNvSpPr>
          <p:nvPr>
            <p:ph type="body" sz="quarter" idx="17"/>
          </p:nvPr>
        </p:nvSpPr>
        <p:spPr/>
        <p:txBody>
          <a:bodyPr/>
          <a:lstStyle/>
          <a:p>
            <a:r>
              <a:rPr lang="en-US" altLang="zh-CN" dirty="0"/>
              <a:t>Conclusion</a:t>
            </a:r>
          </a:p>
        </p:txBody>
      </p:sp>
      <p:cxnSp>
        <p:nvCxnSpPr>
          <p:cNvPr id="32" name="直接连接符 31"/>
          <p:cNvCxnSpPr/>
          <p:nvPr/>
        </p:nvCxnSpPr>
        <p:spPr>
          <a:xfrm>
            <a:off x="1188161" y="1617304"/>
            <a:ext cx="1971065"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715646" y="1884056"/>
            <a:ext cx="6144400" cy="156310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p:cNvSpPr txBox="1"/>
          <p:nvPr/>
        </p:nvSpPr>
        <p:spPr>
          <a:xfrm>
            <a:off x="5809789" y="2181372"/>
            <a:ext cx="6074376" cy="776623"/>
          </a:xfrm>
          <a:prstGeom prst="rect">
            <a:avLst/>
          </a:prstGeom>
          <a:noFill/>
        </p:spPr>
        <p:txBody>
          <a:bodyPr wrap="square">
            <a:spAutoFit/>
          </a:bodyPr>
          <a:lstStyle/>
          <a:p>
            <a:pPr hangingPunct="0">
              <a:lnSpc>
                <a:spcPct val="130000"/>
              </a:lnSpc>
            </a:pPr>
            <a:r>
              <a:rPr lang="en-US" altLang="zh-CN" b="1" spc="1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C</a:t>
            </a:r>
            <a:r>
              <a:rPr lang="en-US" altLang="zh-CN" sz="1800" b="1" spc="1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ritical learning periods</a:t>
            </a:r>
            <a:r>
              <a:rPr lang="en-US" altLang="zh-CN" sz="1800" spc="1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—determine the final quality of a DNN model in traditional centralized ML</a:t>
            </a:r>
            <a:r>
              <a:rPr lang="en-US" altLang="zh-CN" spc="1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en-US" altLang="zh-CN" sz="1800" spc="1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13" name="文本框 12"/>
          <p:cNvSpPr txBox="1"/>
          <p:nvPr/>
        </p:nvSpPr>
        <p:spPr>
          <a:xfrm>
            <a:off x="376798" y="5827304"/>
            <a:ext cx="11047423" cy="538609"/>
          </a:xfrm>
          <a:prstGeom prst="rect">
            <a:avLst/>
          </a:prstGeom>
          <a:noFill/>
        </p:spPr>
        <p:txBody>
          <a:bodyPr wrap="square" rtlCol="0">
            <a:spAutoFit/>
          </a:bodyPr>
          <a:lstStyle/>
          <a:p>
            <a:pPr hangingPunct="0">
              <a:spcAft>
                <a:spcPts val="600"/>
              </a:spcAft>
            </a:pPr>
            <a:r>
              <a:rPr lang="en-US" altLang="zh-CN" sz="1200" spc="100" dirty="0">
                <a:latin typeface="Times New Roman" panose="02020603050405020304" pitchFamily="18" charset="0"/>
                <a:ea typeface="思源黑体 CN Normal" panose="020B0400000000000000" pitchFamily="34" charset="-122"/>
                <a:cs typeface="Times New Roman" panose="02020603050405020304" pitchFamily="18" charset="0"/>
              </a:rPr>
              <a:t>2. Takao K </a:t>
            </a:r>
            <a:r>
              <a:rPr lang="en-US" altLang="zh-CN" sz="1200" spc="100" dirty="0" err="1">
                <a:latin typeface="Times New Roman" panose="02020603050405020304" pitchFamily="18" charset="0"/>
                <a:ea typeface="思源黑体 CN Normal" panose="020B0400000000000000" pitchFamily="34" charset="-122"/>
                <a:cs typeface="Times New Roman" panose="02020603050405020304" pitchFamily="18" charset="0"/>
              </a:rPr>
              <a:t>Hensch</a:t>
            </a:r>
            <a:r>
              <a:rPr lang="en-US" altLang="zh-CN" sz="1200" spc="100" dirty="0">
                <a:latin typeface="Times New Roman" panose="02020603050405020304" pitchFamily="18" charset="0"/>
                <a:ea typeface="思源黑体 CN Normal" panose="020B0400000000000000" pitchFamily="34" charset="-122"/>
                <a:cs typeface="Times New Roman" panose="02020603050405020304" pitchFamily="18" charset="0"/>
              </a:rPr>
              <a:t>. Critical period regulation. Annual review of neuroscience, 27:549–579, 2004.</a:t>
            </a:r>
          </a:p>
          <a:p>
            <a:pPr hangingPunct="0">
              <a:spcAft>
                <a:spcPts val="600"/>
              </a:spcAft>
            </a:pPr>
            <a:r>
              <a:rPr lang="en-US" altLang="zh-CN" sz="1200" spc="100" dirty="0">
                <a:latin typeface="Times New Roman" panose="02020603050405020304" pitchFamily="18" charset="0"/>
                <a:ea typeface="思源黑体 CN Normal" panose="020B0400000000000000" pitchFamily="34" charset="-122"/>
                <a:cs typeface="Times New Roman" panose="02020603050405020304" pitchFamily="18" charset="0"/>
              </a:rPr>
              <a:t>3. Achille A, </a:t>
            </a:r>
            <a:r>
              <a:rPr lang="en-US" altLang="zh-CN" sz="1200" spc="100" dirty="0" err="1">
                <a:latin typeface="Times New Roman" panose="02020603050405020304" pitchFamily="18" charset="0"/>
                <a:ea typeface="思源黑体 CN Normal" panose="020B0400000000000000" pitchFamily="34" charset="-122"/>
                <a:cs typeface="Times New Roman" panose="02020603050405020304" pitchFamily="18" charset="0"/>
              </a:rPr>
              <a:t>Rovere</a:t>
            </a:r>
            <a:r>
              <a:rPr lang="en-US" altLang="zh-CN" sz="1200" spc="100" dirty="0">
                <a:latin typeface="Times New Roman" panose="02020603050405020304" pitchFamily="18" charset="0"/>
                <a:ea typeface="思源黑体 CN Normal" panose="020B0400000000000000" pitchFamily="34" charset="-122"/>
                <a:cs typeface="Times New Roman" panose="02020603050405020304" pitchFamily="18" charset="0"/>
              </a:rPr>
              <a:t> M, </a:t>
            </a:r>
            <a:r>
              <a:rPr lang="en-US" altLang="zh-CN" sz="1200" spc="100" dirty="0" err="1">
                <a:latin typeface="Times New Roman" panose="02020603050405020304" pitchFamily="18" charset="0"/>
                <a:ea typeface="思源黑体 CN Normal" panose="020B0400000000000000" pitchFamily="34" charset="-122"/>
                <a:cs typeface="Times New Roman" panose="02020603050405020304" pitchFamily="18" charset="0"/>
              </a:rPr>
              <a:t>Soatto</a:t>
            </a:r>
            <a:r>
              <a:rPr lang="en-US" altLang="zh-CN" sz="1200" spc="100" dirty="0">
                <a:latin typeface="Times New Roman" panose="02020603050405020304" pitchFamily="18" charset="0"/>
                <a:ea typeface="思源黑体 CN Normal" panose="020B0400000000000000" pitchFamily="34" charset="-122"/>
                <a:cs typeface="Times New Roman" panose="02020603050405020304" pitchFamily="18" charset="0"/>
              </a:rPr>
              <a:t> S. Critical learning periods in deep networks[C]//International Conference on Learning Representations. 2018.</a:t>
            </a:r>
          </a:p>
        </p:txBody>
      </p:sp>
      <p:pic>
        <p:nvPicPr>
          <p:cNvPr id="24" name="图片 23"/>
          <p:cNvPicPr>
            <a:picLocks noChangeAspect="1"/>
          </p:cNvPicPr>
          <p:nvPr/>
        </p:nvPicPr>
        <p:blipFill>
          <a:blip r:embed="rId3"/>
          <a:stretch>
            <a:fillRect/>
          </a:stretch>
        </p:blipFill>
        <p:spPr>
          <a:xfrm>
            <a:off x="532434" y="2074359"/>
            <a:ext cx="4425338" cy="3535423"/>
          </a:xfrm>
          <a:prstGeom prst="rect">
            <a:avLst/>
          </a:prstGeom>
        </p:spPr>
      </p:pic>
      <p:sp>
        <p:nvSpPr>
          <p:cNvPr id="33" name="矩形 32"/>
          <p:cNvSpPr/>
          <p:nvPr/>
        </p:nvSpPr>
        <p:spPr>
          <a:xfrm>
            <a:off x="5715646" y="3901460"/>
            <a:ext cx="6144400" cy="134799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5809789" y="4137827"/>
            <a:ext cx="6021083" cy="776623"/>
          </a:xfrm>
          <a:prstGeom prst="rect">
            <a:avLst/>
          </a:prstGeom>
          <a:noFill/>
        </p:spPr>
        <p:txBody>
          <a:bodyPr wrap="square">
            <a:spAutoFit/>
          </a:bodyPr>
          <a:lstStyle/>
          <a:p>
            <a:pPr hangingPunct="0">
              <a:lnSpc>
                <a:spcPct val="130000"/>
              </a:lnSpc>
            </a:pPr>
            <a:r>
              <a:rPr lang="en-US" altLang="zh-CN" sz="1800" spc="100" dirty="0">
                <a:latin typeface="Times New Roman" panose="02020603050405020304" pitchFamily="18" charset="0"/>
                <a:ea typeface="思源黑体 CN Normal" panose="020B0400000000000000" pitchFamily="34" charset="-122"/>
                <a:cs typeface="Times New Roman" panose="02020603050405020304" pitchFamily="18" charset="0"/>
              </a:rPr>
              <a:t>The existence of critical periods in FL remains an </a:t>
            </a:r>
            <a:r>
              <a:rPr lang="en-US" altLang="zh-CN" sz="1800" spc="100" dirty="0">
                <a:solidFill>
                  <a:schemeClr val="accent1"/>
                </a:solidFill>
                <a:latin typeface="Times New Roman" panose="02020603050405020304" pitchFamily="18" charset="0"/>
                <a:ea typeface="思源黑体 CN Normal" panose="020B0400000000000000" pitchFamily="34" charset="-122"/>
                <a:cs typeface="Times New Roman" panose="02020603050405020304" pitchFamily="18" charset="0"/>
              </a:rPr>
              <a:t>open </a:t>
            </a:r>
            <a:r>
              <a:rPr lang="en-US" altLang="zh-CN" sz="1800" spc="100" dirty="0">
                <a:latin typeface="Times New Roman" panose="02020603050405020304" pitchFamily="18" charset="0"/>
                <a:ea typeface="思源黑体 CN Normal" panose="020B0400000000000000" pitchFamily="34" charset="-122"/>
                <a:cs typeface="Times New Roman" panose="02020603050405020304" pitchFamily="18" charset="0"/>
              </a:rPr>
              <a:t>question due to the </a:t>
            </a:r>
            <a:r>
              <a:rPr lang="en-US" altLang="zh-CN" sz="1800" spc="100" dirty="0">
                <a:solidFill>
                  <a:schemeClr val="accent1"/>
                </a:solidFill>
                <a:latin typeface="Times New Roman" panose="02020603050405020304" pitchFamily="18" charset="0"/>
                <a:ea typeface="思源黑体 CN Normal" panose="020B0400000000000000" pitchFamily="34" charset="-122"/>
                <a:cs typeface="Times New Roman" panose="02020603050405020304" pitchFamily="18" charset="0"/>
              </a:rPr>
              <a:t>unique distributed nature of FL</a:t>
            </a:r>
            <a:r>
              <a:rPr lang="en-US" altLang="zh-CN" sz="1800" spc="100" dirty="0">
                <a:latin typeface="Times New Roman" panose="02020603050405020304" pitchFamily="18" charset="0"/>
                <a:ea typeface="思源黑体 CN Normal" panose="020B0400000000000000" pitchFamily="34" charset="-122"/>
                <a:cs typeface="Times New Roman" panose="02020603050405020304" pitchFamily="18" charset="0"/>
              </a:rPr>
              <a:t>.</a:t>
            </a:r>
          </a:p>
        </p:txBody>
      </p:sp>
      <p:sp>
        <p:nvSpPr>
          <p:cNvPr id="5" name="文本框 4">
            <a:extLst>
              <a:ext uri="{FF2B5EF4-FFF2-40B4-BE49-F238E27FC236}">
                <a16:creationId xmlns:a16="http://schemas.microsoft.com/office/drawing/2014/main" id="{E6DDFBF9-85E8-9527-BAC7-0B5070FC7961}"/>
              </a:ext>
            </a:extLst>
          </p:cNvPr>
          <p:cNvSpPr txBox="1"/>
          <p:nvPr/>
        </p:nvSpPr>
        <p:spPr>
          <a:xfrm>
            <a:off x="1188161" y="1566206"/>
            <a:ext cx="2198479" cy="380489"/>
          </a:xfrm>
          <a:prstGeom prst="rect">
            <a:avLst/>
          </a:prstGeom>
          <a:noFill/>
        </p:spPr>
        <p:txBody>
          <a:bodyPr wrap="square">
            <a:spAutoFit/>
          </a:bodyPr>
          <a:lstStyle/>
          <a:p>
            <a:pPr algn="just" hangingPunct="0">
              <a:lnSpc>
                <a:spcPct val="130000"/>
              </a:lnSpc>
            </a:pPr>
            <a:r>
              <a:rPr lang="en-US" altLang="zh-CN" sz="1600" spc="100" dirty="0">
                <a:latin typeface="Times New Roman" panose="02020603050405020304" pitchFamily="18" charset="0"/>
                <a:ea typeface="思源黑体 CN Normal" panose="020B0400000000000000" pitchFamily="34" charset="-122"/>
                <a:cs typeface="Times New Roman" panose="02020603050405020304" pitchFamily="18" charset="0"/>
              </a:rPr>
              <a:t>Federated Learning</a:t>
            </a:r>
            <a:endParaRPr lang="zh-CN" altLang="en-US" sz="1600" spc="100" dirty="0">
              <a:latin typeface="Times New Roman" panose="02020603050405020304" pitchFamily="18" charset="0"/>
              <a:ea typeface="思源黑体 CN Normal" panose="020B0400000000000000" pitchFamily="34" charset="-122"/>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云形 65">
            <a:extLst>
              <a:ext uri="{FF2B5EF4-FFF2-40B4-BE49-F238E27FC236}">
                <a16:creationId xmlns:a16="http://schemas.microsoft.com/office/drawing/2014/main" id="{7B2F1891-786B-4AB8-A77E-B7FEBDE3F0E4}"/>
              </a:ext>
            </a:extLst>
          </p:cNvPr>
          <p:cNvSpPr/>
          <p:nvPr/>
        </p:nvSpPr>
        <p:spPr>
          <a:xfrm>
            <a:off x="1860434" y="3855568"/>
            <a:ext cx="2047407" cy="867788"/>
          </a:xfrm>
          <a:prstGeom prst="cloud">
            <a:avLst/>
          </a:prstGeom>
          <a:solidFill>
            <a:srgbClr val="D7C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642710" y="1130721"/>
            <a:ext cx="11157680" cy="516968"/>
          </a:xfrm>
        </p:spPr>
        <p:txBody>
          <a:bodyPr>
            <a:normAutofit/>
          </a:bodyPr>
          <a:lstStyle/>
          <a:p>
            <a:r>
              <a:rPr lang="en-US" altLang="zh-CN" dirty="0">
                <a:latin typeface="Times New Roman" panose="02020603050405020304" pitchFamily="18" charset="0"/>
                <a:cs typeface="Times New Roman" panose="02020603050405020304" pitchFamily="18" charset="0"/>
              </a:rPr>
              <a:t>Why is observing and justifying critical learning periods in FL difficult?</a:t>
            </a:r>
            <a:endParaRPr lang="zh-CN" altLang="en-US" dirty="0">
              <a:latin typeface="Times New Roman" panose="02020603050405020304" pitchFamily="18" charset="0"/>
              <a:cs typeface="Times New Roman" panose="02020603050405020304" pitchFamily="18" charset="0"/>
            </a:endParaRPr>
          </a:p>
        </p:txBody>
      </p:sp>
      <p:sp>
        <p:nvSpPr>
          <p:cNvPr id="17" name="日期占位符 16"/>
          <p:cNvSpPr>
            <a:spLocks noGrp="1"/>
          </p:cNvSpPr>
          <p:nvPr>
            <p:ph type="dt" sz="half" idx="10"/>
          </p:nvPr>
        </p:nvSpPr>
        <p:spPr/>
        <p:txBody>
          <a:bodyPr/>
          <a:lstStyle/>
          <a:p>
            <a:r>
              <a:rPr lang="en-US" altLang="zh-CN" dirty="0"/>
              <a:t>2023/10/30</a:t>
            </a:r>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8</a:t>
            </a:fld>
            <a:endParaRPr lang="zh-CN" altLang="en-US" dirty="0"/>
          </a:p>
        </p:txBody>
      </p:sp>
      <p:sp>
        <p:nvSpPr>
          <p:cNvPr id="4" name="文本占位符 3"/>
          <p:cNvSpPr>
            <a:spLocks noGrp="1"/>
          </p:cNvSpPr>
          <p:nvPr>
            <p:ph type="body" sz="quarter" idx="14"/>
          </p:nvPr>
        </p:nvSpPr>
        <p:spPr/>
        <p:txBody>
          <a:bodyPr/>
          <a:lstStyle/>
          <a:p>
            <a:r>
              <a:rPr lang="en-US" altLang="zh-CN" dirty="0"/>
              <a:t>Background</a:t>
            </a:r>
            <a:endParaRPr lang="zh-CN" altLang="en-US" dirty="0"/>
          </a:p>
        </p:txBody>
      </p:sp>
      <p:sp>
        <p:nvSpPr>
          <p:cNvPr id="6" name="文本占位符 5"/>
          <p:cNvSpPr>
            <a:spLocks noGrp="1"/>
          </p:cNvSpPr>
          <p:nvPr>
            <p:ph type="body" sz="quarter" idx="15"/>
          </p:nvPr>
        </p:nvSpPr>
        <p:spPr/>
        <p:txBody>
          <a:bodyPr/>
          <a:lstStyle/>
          <a:p>
            <a:r>
              <a:rPr lang="en-US" altLang="zh-CN" dirty="0"/>
              <a:t>FedFIM</a:t>
            </a:r>
            <a:endParaRPr lang="zh-CN" altLang="en-US" dirty="0"/>
          </a:p>
        </p:txBody>
      </p:sp>
      <p:sp>
        <p:nvSpPr>
          <p:cNvPr id="7" name="文本占位符 6"/>
          <p:cNvSpPr>
            <a:spLocks noGrp="1"/>
          </p:cNvSpPr>
          <p:nvPr>
            <p:ph type="body" sz="quarter" idx="16"/>
          </p:nvPr>
        </p:nvSpPr>
        <p:spPr>
          <a:xfrm>
            <a:off x="6095999" y="136525"/>
            <a:ext cx="3024187" cy="598310"/>
          </a:xfrm>
        </p:spPr>
        <p:txBody>
          <a:bodyPr/>
          <a:lstStyle/>
          <a:p>
            <a:r>
              <a:rPr lang="en-US" altLang="zh-CN" dirty="0"/>
              <a:t>Evaluation</a:t>
            </a:r>
            <a:endParaRPr lang="zh-CN" altLang="en-US" dirty="0"/>
          </a:p>
        </p:txBody>
      </p:sp>
      <p:sp>
        <p:nvSpPr>
          <p:cNvPr id="8" name="文本占位符 7"/>
          <p:cNvSpPr>
            <a:spLocks noGrp="1"/>
          </p:cNvSpPr>
          <p:nvPr>
            <p:ph type="body" sz="quarter" idx="17"/>
          </p:nvPr>
        </p:nvSpPr>
        <p:spPr/>
        <p:txBody>
          <a:bodyPr/>
          <a:lstStyle/>
          <a:p>
            <a:r>
              <a:rPr lang="en-US" altLang="zh-CN" dirty="0"/>
              <a:t>Conclusion</a:t>
            </a:r>
          </a:p>
        </p:txBody>
      </p:sp>
      <p:cxnSp>
        <p:nvCxnSpPr>
          <p:cNvPr id="32" name="直接连接符 31"/>
          <p:cNvCxnSpPr/>
          <p:nvPr/>
        </p:nvCxnSpPr>
        <p:spPr>
          <a:xfrm>
            <a:off x="1188161" y="1617304"/>
            <a:ext cx="1971065"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655990" y="1651661"/>
            <a:ext cx="6144400" cy="477142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p:cNvSpPr txBox="1"/>
          <p:nvPr/>
        </p:nvSpPr>
        <p:spPr>
          <a:xfrm>
            <a:off x="5747477" y="1647689"/>
            <a:ext cx="5961426" cy="4377609"/>
          </a:xfrm>
          <a:prstGeom prst="rect">
            <a:avLst/>
          </a:prstGeom>
          <a:noFill/>
        </p:spPr>
        <p:txBody>
          <a:bodyPr wrap="square">
            <a:spAutoFit/>
          </a:bodyPr>
          <a:lstStyle/>
          <a:p>
            <a:pPr hangingPunct="0">
              <a:lnSpc>
                <a:spcPct val="130000"/>
              </a:lnSpc>
            </a:pPr>
            <a:r>
              <a:rPr lang="en-US" altLang="zh-CN" sz="1800" b="1" spc="1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Data Respect: </a:t>
            </a:r>
          </a:p>
          <a:p>
            <a:pPr marL="400050" indent="-400050" hangingPunct="0">
              <a:lnSpc>
                <a:spcPct val="130000"/>
              </a:lnSpc>
              <a:buFont typeface="Wingdings" panose="05000000000000000000" pitchFamily="2" charset="2"/>
              <a:buChar char="Ø"/>
            </a:pPr>
            <a:r>
              <a:rPr lang="en-US" altLang="zh-CN" spc="1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T</a:t>
            </a:r>
            <a:r>
              <a:rPr lang="en-US" altLang="zh-CN" sz="1800" spc="1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he global model aggregated by local models at the central server has no direct information about the training data decentralized across clients;</a:t>
            </a:r>
          </a:p>
          <a:p>
            <a:pPr hangingPunct="0">
              <a:lnSpc>
                <a:spcPct val="130000"/>
              </a:lnSpc>
            </a:pPr>
            <a:endParaRPr lang="en-US" altLang="zh-CN" sz="1800" spc="1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hangingPunct="0">
              <a:lnSpc>
                <a:spcPct val="130000"/>
              </a:lnSpc>
            </a:pPr>
            <a:r>
              <a:rPr lang="en-US" altLang="zh-CN" b="1" spc="1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Model Respect:</a:t>
            </a:r>
            <a:endParaRPr lang="en-US" altLang="zh-CN" sz="1800" b="1" spc="1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a:p>
            <a:pPr marL="400050" indent="-400050" hangingPunct="0">
              <a:lnSpc>
                <a:spcPct val="130000"/>
              </a:lnSpc>
              <a:buFont typeface="Wingdings" panose="05000000000000000000" pitchFamily="2" charset="2"/>
              <a:buChar char="Ø"/>
            </a:pPr>
            <a:r>
              <a:rPr lang="en-US" altLang="zh-CN" spc="1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FL involves multiple deep learning processes across randomly selected clients with their own data ; FL has far more hyperparameters (e.g., the number of selected clients and data distribution) than centralized training that make it complicated to induce critical learning periods.</a:t>
            </a:r>
          </a:p>
        </p:txBody>
      </p:sp>
      <p:sp>
        <p:nvSpPr>
          <p:cNvPr id="12" name="文本框 11"/>
          <p:cNvSpPr txBox="1"/>
          <p:nvPr/>
        </p:nvSpPr>
        <p:spPr>
          <a:xfrm>
            <a:off x="1147650" y="1592451"/>
            <a:ext cx="2660420"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Critical Learning Periods </a:t>
            </a:r>
            <a:endParaRPr lang="zh-CN" altLang="en-US" sz="1600" dirty="0"/>
          </a:p>
        </p:txBody>
      </p:sp>
      <p:sp>
        <p:nvSpPr>
          <p:cNvPr id="37" name="矩形: 圆角 36">
            <a:extLst>
              <a:ext uri="{FF2B5EF4-FFF2-40B4-BE49-F238E27FC236}">
                <a16:creationId xmlns:a16="http://schemas.microsoft.com/office/drawing/2014/main" id="{ACA5789E-E0DD-459D-A601-3D531CB6BE09}"/>
              </a:ext>
            </a:extLst>
          </p:cNvPr>
          <p:cNvSpPr/>
          <p:nvPr/>
        </p:nvSpPr>
        <p:spPr>
          <a:xfrm>
            <a:off x="194732" y="1961783"/>
            <a:ext cx="5369771" cy="1741452"/>
          </a:xfrm>
          <a:prstGeom prst="roundRect">
            <a:avLst/>
          </a:prstGeom>
          <a:solidFill>
            <a:srgbClr val="DDE1F5"/>
          </a:solidFill>
          <a:ln w="28575">
            <a:solidFill>
              <a:schemeClr val="bg2">
                <a:lumMod val="50000"/>
              </a:schemeClr>
            </a:solidFill>
          </a:ln>
          <a:effectLst/>
          <a:scene3d>
            <a:camera prst="orthographicFront"/>
            <a:lightRig rig="soft" dir="t">
              <a:rot lat="0" lon="0" rev="0"/>
            </a:lightRig>
          </a:scene3d>
          <a:sp3d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椭圆 38">
            <a:extLst>
              <a:ext uri="{FF2B5EF4-FFF2-40B4-BE49-F238E27FC236}">
                <a16:creationId xmlns:a16="http://schemas.microsoft.com/office/drawing/2014/main" id="{9939F2FF-C7E6-42D1-AF8B-26529E2BD3B1}"/>
              </a:ext>
            </a:extLst>
          </p:cNvPr>
          <p:cNvSpPr/>
          <p:nvPr/>
        </p:nvSpPr>
        <p:spPr>
          <a:xfrm>
            <a:off x="483097" y="2062415"/>
            <a:ext cx="4451324" cy="606389"/>
          </a:xfrm>
          <a:prstGeom prst="ellipse">
            <a:avLst/>
          </a:prstGeom>
          <a:solidFill>
            <a:srgbClr val="777A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Hyper-parameters</a:t>
            </a:r>
            <a:endParaRPr lang="zh-CN" altLang="en-US" b="1"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96AA8EE7-3980-45A4-BD5F-0A1868B08F6E}"/>
              </a:ext>
            </a:extLst>
          </p:cNvPr>
          <p:cNvSpPr/>
          <p:nvPr/>
        </p:nvSpPr>
        <p:spPr>
          <a:xfrm>
            <a:off x="241340" y="2767241"/>
            <a:ext cx="2635350" cy="793789"/>
          </a:xfrm>
          <a:prstGeom prst="ellipse">
            <a:avLst/>
          </a:prstGeom>
          <a:solidFill>
            <a:srgbClr val="B1B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1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The number of selected clients</a:t>
            </a:r>
            <a:endParaRPr lang="zh-CN" altLang="en-US" dirty="0"/>
          </a:p>
        </p:txBody>
      </p:sp>
      <p:sp>
        <p:nvSpPr>
          <p:cNvPr id="42" name="椭圆 41">
            <a:extLst>
              <a:ext uri="{FF2B5EF4-FFF2-40B4-BE49-F238E27FC236}">
                <a16:creationId xmlns:a16="http://schemas.microsoft.com/office/drawing/2014/main" id="{2E1224ED-C116-42A9-A697-F9D94683DBBF}"/>
              </a:ext>
            </a:extLst>
          </p:cNvPr>
          <p:cNvSpPr/>
          <p:nvPr/>
        </p:nvSpPr>
        <p:spPr>
          <a:xfrm>
            <a:off x="2902921" y="2767241"/>
            <a:ext cx="2635350" cy="777653"/>
          </a:xfrm>
          <a:prstGeom prst="ellipse">
            <a:avLst/>
          </a:prstGeom>
          <a:solidFill>
            <a:srgbClr val="B1B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1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Data distribution</a:t>
            </a:r>
            <a:endParaRPr lang="zh-CN" altLang="en-US" dirty="0"/>
          </a:p>
        </p:txBody>
      </p:sp>
      <p:sp>
        <p:nvSpPr>
          <p:cNvPr id="45" name="矩形 44">
            <a:extLst>
              <a:ext uri="{FF2B5EF4-FFF2-40B4-BE49-F238E27FC236}">
                <a16:creationId xmlns:a16="http://schemas.microsoft.com/office/drawing/2014/main" id="{77308F18-EAAC-4670-98D0-7A067DA60515}"/>
              </a:ext>
            </a:extLst>
          </p:cNvPr>
          <p:cNvSpPr/>
          <p:nvPr/>
        </p:nvSpPr>
        <p:spPr>
          <a:xfrm>
            <a:off x="328958" y="3895252"/>
            <a:ext cx="943534" cy="1632089"/>
          </a:xfrm>
          <a:prstGeom prst="rect">
            <a:avLst/>
          </a:prstGeom>
          <a:solidFill>
            <a:srgbClr val="D7CEEA"/>
          </a:solidFill>
          <a:ln>
            <a:noFill/>
          </a:ln>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Lack of global data view</a:t>
            </a:r>
            <a:endParaRPr lang="zh-CN" altLang="en-US" b="1" dirty="0">
              <a:latin typeface="Times New Roman" panose="02020603050405020304" pitchFamily="18" charset="0"/>
              <a:cs typeface="Times New Roman" panose="02020603050405020304" pitchFamily="18" charset="0"/>
            </a:endParaRPr>
          </a:p>
        </p:txBody>
      </p:sp>
      <p:sp>
        <p:nvSpPr>
          <p:cNvPr id="27" name="矩形: 圆角 26">
            <a:extLst>
              <a:ext uri="{FF2B5EF4-FFF2-40B4-BE49-F238E27FC236}">
                <a16:creationId xmlns:a16="http://schemas.microsoft.com/office/drawing/2014/main" id="{EB4739A1-6547-492D-97D1-86837751C84D}"/>
              </a:ext>
            </a:extLst>
          </p:cNvPr>
          <p:cNvSpPr/>
          <p:nvPr/>
        </p:nvSpPr>
        <p:spPr>
          <a:xfrm>
            <a:off x="191804" y="3749941"/>
            <a:ext cx="5369771" cy="2673148"/>
          </a:xfrm>
          <a:prstGeom prst="roundRect">
            <a:avLst/>
          </a:prstGeom>
          <a:noFill/>
          <a:ln w="28575">
            <a:solidFill>
              <a:schemeClr val="bg2">
                <a:lumMod val="50000"/>
              </a:schemeClr>
            </a:solidFill>
          </a:ln>
          <a:effectLst/>
          <a:scene3d>
            <a:camera prst="orthographicFront"/>
            <a:lightRig rig="soft" dir="t">
              <a:rot lat="0" lon="0" rev="0"/>
            </a:lightRig>
          </a:scene3d>
          <a:sp3d prstMaterial="matt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9" name="图形 28">
            <a:extLst>
              <a:ext uri="{FF2B5EF4-FFF2-40B4-BE49-F238E27FC236}">
                <a16:creationId xmlns:a16="http://schemas.microsoft.com/office/drawing/2014/main" id="{AC487476-C31B-4AE4-8087-D7DBDE281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9519" y="3417969"/>
            <a:ext cx="2635350" cy="1785812"/>
          </a:xfrm>
          <a:prstGeom prst="rect">
            <a:avLst/>
          </a:prstGeom>
        </p:spPr>
      </p:pic>
      <p:pic>
        <p:nvPicPr>
          <p:cNvPr id="30" name="图形 29">
            <a:extLst>
              <a:ext uri="{FF2B5EF4-FFF2-40B4-BE49-F238E27FC236}">
                <a16:creationId xmlns:a16="http://schemas.microsoft.com/office/drawing/2014/main" id="{642D742B-971E-45D6-9DDB-8D7BF7608D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4396" y="5775543"/>
            <a:ext cx="799528" cy="449733"/>
          </a:xfrm>
          <a:prstGeom prst="rect">
            <a:avLst/>
          </a:prstGeom>
        </p:spPr>
      </p:pic>
      <p:pic>
        <p:nvPicPr>
          <p:cNvPr id="31" name="图形 30">
            <a:extLst>
              <a:ext uri="{FF2B5EF4-FFF2-40B4-BE49-F238E27FC236}">
                <a16:creationId xmlns:a16="http://schemas.microsoft.com/office/drawing/2014/main" id="{33ADFD95-28E8-43F6-8752-9C6C5A7C5E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09991" y="5705841"/>
            <a:ext cx="1047359" cy="589139"/>
          </a:xfrm>
          <a:prstGeom prst="rect">
            <a:avLst/>
          </a:prstGeom>
        </p:spPr>
      </p:pic>
      <p:pic>
        <p:nvPicPr>
          <p:cNvPr id="33" name="图形 32">
            <a:extLst>
              <a:ext uri="{FF2B5EF4-FFF2-40B4-BE49-F238E27FC236}">
                <a16:creationId xmlns:a16="http://schemas.microsoft.com/office/drawing/2014/main" id="{189511D6-743C-4CB4-ADD5-416C5A43FB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99518" y="5676013"/>
            <a:ext cx="1047359" cy="589139"/>
          </a:xfrm>
          <a:prstGeom prst="rect">
            <a:avLst/>
          </a:prstGeom>
        </p:spPr>
      </p:pic>
      <p:pic>
        <p:nvPicPr>
          <p:cNvPr id="34" name="图形 33">
            <a:extLst>
              <a:ext uri="{FF2B5EF4-FFF2-40B4-BE49-F238E27FC236}">
                <a16:creationId xmlns:a16="http://schemas.microsoft.com/office/drawing/2014/main" id="{98793247-95A4-42A9-B099-2D2A7D924D5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34124" y="5496453"/>
            <a:ext cx="1331384" cy="748904"/>
          </a:xfrm>
          <a:prstGeom prst="rect">
            <a:avLst/>
          </a:prstGeom>
        </p:spPr>
      </p:pic>
      <p:cxnSp>
        <p:nvCxnSpPr>
          <p:cNvPr id="13" name="直接箭头连接符 12">
            <a:extLst>
              <a:ext uri="{FF2B5EF4-FFF2-40B4-BE49-F238E27FC236}">
                <a16:creationId xmlns:a16="http://schemas.microsoft.com/office/drawing/2014/main" id="{AACA5ADC-B36B-47D8-8F5A-069449969A15}"/>
              </a:ext>
            </a:extLst>
          </p:cNvPr>
          <p:cNvCxnSpPr>
            <a:cxnSpLocks/>
          </p:cNvCxnSpPr>
          <p:nvPr/>
        </p:nvCxnSpPr>
        <p:spPr>
          <a:xfrm flipV="1">
            <a:off x="1310968" y="4786281"/>
            <a:ext cx="1029295" cy="897628"/>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27D54A9D-DD0D-45E0-AB4D-82F5C1769F91}"/>
              </a:ext>
            </a:extLst>
          </p:cNvPr>
          <p:cNvCxnSpPr>
            <a:cxnSpLocks/>
          </p:cNvCxnSpPr>
          <p:nvPr/>
        </p:nvCxnSpPr>
        <p:spPr>
          <a:xfrm flipV="1">
            <a:off x="2417888" y="4802117"/>
            <a:ext cx="258123" cy="740553"/>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388E794B-1DC4-4D02-86F4-AE5CE91ABC34}"/>
              </a:ext>
            </a:extLst>
          </p:cNvPr>
          <p:cNvCxnSpPr>
            <a:cxnSpLocks/>
          </p:cNvCxnSpPr>
          <p:nvPr/>
        </p:nvCxnSpPr>
        <p:spPr>
          <a:xfrm flipH="1" flipV="1">
            <a:off x="3015691" y="4805574"/>
            <a:ext cx="173652" cy="737096"/>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C15F76CF-DA56-4D37-B392-0BFBD6F64293}"/>
              </a:ext>
            </a:extLst>
          </p:cNvPr>
          <p:cNvCxnSpPr>
            <a:cxnSpLocks/>
          </p:cNvCxnSpPr>
          <p:nvPr/>
        </p:nvCxnSpPr>
        <p:spPr>
          <a:xfrm flipH="1" flipV="1">
            <a:off x="3412780" y="4725368"/>
            <a:ext cx="923031" cy="824795"/>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FCD55090-A471-455C-804F-F9F8333CF66B}"/>
              </a:ext>
            </a:extLst>
          </p:cNvPr>
          <p:cNvSpPr/>
          <p:nvPr/>
        </p:nvSpPr>
        <p:spPr>
          <a:xfrm>
            <a:off x="4427297" y="3895251"/>
            <a:ext cx="1006959" cy="1632090"/>
          </a:xfrm>
          <a:prstGeom prst="rect">
            <a:avLst/>
          </a:prstGeom>
          <a:solidFill>
            <a:srgbClr val="D7CEEA"/>
          </a:solidFill>
          <a:ln>
            <a:noFill/>
          </a:ln>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become complex</a:t>
            </a:r>
            <a:endParaRPr lang="zh-CN" alt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10" y="1064488"/>
            <a:ext cx="10515600" cy="516968"/>
          </a:xfrm>
        </p:spPr>
        <p:txBody>
          <a:bodyPr>
            <a:normAutofit/>
          </a:bodyPr>
          <a:lstStyle/>
          <a:p>
            <a:r>
              <a:rPr lang="en-US" altLang="zh-CN" dirty="0">
                <a:latin typeface="Times New Roman" panose="02020603050405020304" pitchFamily="18" charset="0"/>
                <a:cs typeface="Times New Roman" panose="02020603050405020304" pitchFamily="18" charset="0"/>
              </a:rPr>
              <a:t>How to prove the existence of a critical learning period in FL?</a:t>
            </a:r>
            <a:endParaRPr lang="zh-CN" altLang="en-US" dirty="0">
              <a:latin typeface="Times New Roman" panose="02020603050405020304" pitchFamily="18" charset="0"/>
              <a:cs typeface="Times New Roman" panose="02020603050405020304" pitchFamily="18" charset="0"/>
            </a:endParaRPr>
          </a:p>
        </p:txBody>
      </p:sp>
      <p:sp>
        <p:nvSpPr>
          <p:cNvPr id="17" name="日期占位符 16"/>
          <p:cNvSpPr>
            <a:spLocks noGrp="1"/>
          </p:cNvSpPr>
          <p:nvPr>
            <p:ph type="dt" sz="half" idx="10"/>
          </p:nvPr>
        </p:nvSpPr>
        <p:spPr/>
        <p:txBody>
          <a:bodyPr/>
          <a:lstStyle/>
          <a:p>
            <a:r>
              <a:rPr lang="en-US" altLang="zh-CN" dirty="0"/>
              <a:t>2023/10/30</a:t>
            </a:r>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9</a:t>
            </a:fld>
            <a:endParaRPr lang="zh-CN" altLang="en-US" dirty="0"/>
          </a:p>
        </p:txBody>
      </p:sp>
      <p:sp>
        <p:nvSpPr>
          <p:cNvPr id="4" name="文本占位符 3"/>
          <p:cNvSpPr>
            <a:spLocks noGrp="1"/>
          </p:cNvSpPr>
          <p:nvPr>
            <p:ph type="body" sz="quarter" idx="14"/>
          </p:nvPr>
        </p:nvSpPr>
        <p:spPr/>
        <p:txBody>
          <a:bodyPr/>
          <a:lstStyle/>
          <a:p>
            <a:r>
              <a:rPr lang="en-US" altLang="zh-CN" dirty="0"/>
              <a:t>Background</a:t>
            </a:r>
            <a:endParaRPr lang="zh-CN" altLang="en-US" dirty="0"/>
          </a:p>
        </p:txBody>
      </p:sp>
      <p:sp>
        <p:nvSpPr>
          <p:cNvPr id="6" name="文本占位符 5"/>
          <p:cNvSpPr>
            <a:spLocks noGrp="1"/>
          </p:cNvSpPr>
          <p:nvPr>
            <p:ph type="body" sz="quarter" idx="15"/>
          </p:nvPr>
        </p:nvSpPr>
        <p:spPr/>
        <p:txBody>
          <a:bodyPr/>
          <a:lstStyle/>
          <a:p>
            <a:r>
              <a:rPr lang="en-US" altLang="zh-CN" dirty="0"/>
              <a:t>FedFIM</a:t>
            </a:r>
            <a:endParaRPr lang="zh-CN" altLang="en-US" dirty="0"/>
          </a:p>
        </p:txBody>
      </p:sp>
      <p:sp>
        <p:nvSpPr>
          <p:cNvPr id="7" name="文本占位符 6"/>
          <p:cNvSpPr>
            <a:spLocks noGrp="1"/>
          </p:cNvSpPr>
          <p:nvPr>
            <p:ph type="body" sz="quarter" idx="16"/>
          </p:nvPr>
        </p:nvSpPr>
        <p:spPr/>
        <p:txBody>
          <a:bodyPr/>
          <a:lstStyle/>
          <a:p>
            <a:r>
              <a:rPr lang="en-US" altLang="zh-CN" dirty="0"/>
              <a:t>Evaluation</a:t>
            </a:r>
            <a:endParaRPr lang="zh-CN" altLang="en-US" dirty="0"/>
          </a:p>
        </p:txBody>
      </p:sp>
      <p:sp>
        <p:nvSpPr>
          <p:cNvPr id="8" name="文本占位符 7"/>
          <p:cNvSpPr>
            <a:spLocks noGrp="1"/>
          </p:cNvSpPr>
          <p:nvPr>
            <p:ph type="body" sz="quarter" idx="17"/>
          </p:nvPr>
        </p:nvSpPr>
        <p:spPr/>
        <p:txBody>
          <a:bodyPr/>
          <a:lstStyle/>
          <a:p>
            <a:r>
              <a:rPr lang="en-US" altLang="zh-CN" dirty="0"/>
              <a:t>Conclusion</a:t>
            </a:r>
          </a:p>
        </p:txBody>
      </p:sp>
      <p:cxnSp>
        <p:nvCxnSpPr>
          <p:cNvPr id="32" name="直接连接符 31"/>
          <p:cNvCxnSpPr/>
          <p:nvPr/>
        </p:nvCxnSpPr>
        <p:spPr>
          <a:xfrm>
            <a:off x="1188161" y="1617304"/>
            <a:ext cx="1971065"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cxnSpLocks/>
          </p:cNvCxnSpPr>
          <p:nvPr/>
        </p:nvCxnSpPr>
        <p:spPr>
          <a:xfrm>
            <a:off x="4475265" y="1581456"/>
            <a:ext cx="0" cy="64007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27085" y="1653153"/>
            <a:ext cx="3045588"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Critical Learning Periods in FL </a:t>
            </a:r>
            <a:endParaRPr lang="zh-CN" altLang="en-US" sz="1600" dirty="0"/>
          </a:p>
        </p:txBody>
      </p:sp>
      <p:sp>
        <p:nvSpPr>
          <p:cNvPr id="14" name="矩形 13"/>
          <p:cNvSpPr/>
          <p:nvPr/>
        </p:nvSpPr>
        <p:spPr>
          <a:xfrm>
            <a:off x="4662322" y="1560443"/>
            <a:ext cx="6448753" cy="69555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p:cNvSpPr txBox="1"/>
          <p:nvPr/>
        </p:nvSpPr>
        <p:spPr>
          <a:xfrm>
            <a:off x="4725309" y="1481626"/>
            <a:ext cx="6585238" cy="776623"/>
          </a:xfrm>
          <a:prstGeom prst="rect">
            <a:avLst/>
          </a:prstGeom>
          <a:noFill/>
        </p:spPr>
        <p:txBody>
          <a:bodyPr wrap="square">
            <a:spAutoFit/>
          </a:bodyPr>
          <a:lstStyle/>
          <a:p>
            <a:pPr hangingPunct="0">
              <a:lnSpc>
                <a:spcPct val="130000"/>
              </a:lnSpc>
            </a:pPr>
            <a:r>
              <a:rPr lang="zh-CN" altLang="en-US" spc="1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The critical learning periods articulate that there exist M1 and M2 such that acc(M1) ≥ acc(M2) when M1 ≤ M2</a:t>
            </a:r>
            <a:r>
              <a:rPr lang="en-US" altLang="zh-CN" spc="1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rPr>
              <a:t>.</a:t>
            </a:r>
            <a:endParaRPr lang="zh-CN" altLang="en-US" spc="100" dirty="0">
              <a:solidFill>
                <a:schemeClr val="bg1"/>
              </a:solidFill>
              <a:latin typeface="Times New Roman" panose="02020603050405020304" pitchFamily="18" charset="0"/>
              <a:ea typeface="思源黑体 CN Normal" panose="020B0400000000000000" pitchFamily="34" charset="-122"/>
              <a:cs typeface="Times New Roman" panose="02020603050405020304" pitchFamily="18" charset="0"/>
            </a:endParaRPr>
          </a:p>
        </p:txBody>
      </p:sp>
      <p:sp>
        <p:nvSpPr>
          <p:cNvPr id="3" name="矩形: 圆角 2">
            <a:extLst>
              <a:ext uri="{FF2B5EF4-FFF2-40B4-BE49-F238E27FC236}">
                <a16:creationId xmlns:a16="http://schemas.microsoft.com/office/drawing/2014/main" id="{3AE7033C-90FF-493B-A077-1187A5EEF392}"/>
              </a:ext>
            </a:extLst>
          </p:cNvPr>
          <p:cNvSpPr/>
          <p:nvPr/>
        </p:nvSpPr>
        <p:spPr>
          <a:xfrm>
            <a:off x="317495" y="3201101"/>
            <a:ext cx="1934637" cy="3116049"/>
          </a:xfrm>
          <a:prstGeom prst="roundRect">
            <a:avLst/>
          </a:prstGeom>
          <a:solidFill>
            <a:schemeClr val="accent1">
              <a:lumMod val="40000"/>
              <a:lumOff val="60000"/>
            </a:schemeClr>
          </a:solidFill>
          <a:ln w="3810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The final accuracy of FL is significantly</a:t>
            </a:r>
          </a:p>
          <a:p>
            <a:pPr algn="ctr"/>
            <a:r>
              <a:rPr lang="en-US" altLang="zh-CN" dirty="0">
                <a:latin typeface="Times New Roman" panose="02020603050405020304" pitchFamily="18" charset="0"/>
                <a:cs typeface="Times New Roman" panose="02020603050405020304" pitchFamily="18" charset="0"/>
              </a:rPr>
              <a:t>affected by </a:t>
            </a:r>
            <a:r>
              <a:rPr lang="en-US" altLang="zh-CN" b="1" dirty="0">
                <a:solidFill>
                  <a:schemeClr val="bg1"/>
                </a:solidFill>
                <a:latin typeface="Times New Roman" panose="02020603050405020304" pitchFamily="18" charset="0"/>
                <a:cs typeface="Times New Roman" panose="02020603050405020304" pitchFamily="18" charset="0"/>
              </a:rPr>
              <a:t>the initial learning phase,</a:t>
            </a:r>
            <a:r>
              <a:rPr lang="en-US" altLang="zh-CN" dirty="0">
                <a:solidFill>
                  <a:schemeClr val="bg1"/>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which we term as the</a:t>
            </a:r>
          </a:p>
          <a:p>
            <a:pPr algn="ctr"/>
            <a:r>
              <a:rPr lang="en-US" altLang="zh-CN" b="1" dirty="0">
                <a:solidFill>
                  <a:schemeClr val="accent1"/>
                </a:solidFill>
                <a:latin typeface="Times New Roman" panose="02020603050405020304" pitchFamily="18" charset="0"/>
                <a:cs typeface="Times New Roman" panose="02020603050405020304" pitchFamily="18" charset="0"/>
              </a:rPr>
              <a:t>critical learning periods in FL</a:t>
            </a:r>
            <a:r>
              <a:rPr lang="en-US" altLang="zh-CN" dirty="0">
                <a:solidFill>
                  <a:schemeClr val="accent1"/>
                </a:solidFill>
                <a:latin typeface="Times New Roman" panose="02020603050405020304" pitchFamily="18" charset="0"/>
                <a:cs typeface="Times New Roman" panose="02020603050405020304" pitchFamily="18" charset="0"/>
              </a:rPr>
              <a:t>.</a:t>
            </a:r>
            <a:endParaRPr lang="zh-CN" altLang="en-US" dirty="0">
              <a:solidFill>
                <a:schemeClr val="accent1"/>
              </a:solidFill>
              <a:latin typeface="Times New Roman" panose="02020603050405020304" pitchFamily="18" charset="0"/>
              <a:cs typeface="Times New Roman" panose="02020603050405020304" pitchFamily="18" charset="0"/>
            </a:endParaRPr>
          </a:p>
        </p:txBody>
      </p:sp>
      <p:sp>
        <p:nvSpPr>
          <p:cNvPr id="5" name="矩形: 圆角 4">
            <a:extLst>
              <a:ext uri="{FF2B5EF4-FFF2-40B4-BE49-F238E27FC236}">
                <a16:creationId xmlns:a16="http://schemas.microsoft.com/office/drawing/2014/main" id="{ABCF1D24-A263-4D51-926B-7CEEA5AD7C59}"/>
              </a:ext>
            </a:extLst>
          </p:cNvPr>
          <p:cNvSpPr/>
          <p:nvPr/>
        </p:nvSpPr>
        <p:spPr>
          <a:xfrm>
            <a:off x="317495" y="2354481"/>
            <a:ext cx="1934637" cy="726568"/>
          </a:xfrm>
          <a:prstGeom prst="roundRect">
            <a:avLst/>
          </a:prstGeom>
          <a:solidFill>
            <a:schemeClr val="accent1">
              <a:lumMod val="40000"/>
              <a:lumOff val="60000"/>
            </a:schemeClr>
          </a:solidFill>
          <a:ln w="3810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Times New Roman" panose="02020603050405020304" pitchFamily="18" charset="0"/>
                <a:cs typeface="Times New Roman" panose="02020603050405020304" pitchFamily="18" charset="0"/>
              </a:rPr>
              <a:t>Hypothesis</a:t>
            </a:r>
            <a:endParaRPr lang="zh-CN" altLang="en-US" sz="2400" b="1" dirty="0">
              <a:latin typeface="Times New Roman" panose="02020603050405020304" pitchFamily="18" charset="0"/>
              <a:cs typeface="Times New Roman" panose="02020603050405020304" pitchFamily="18" charset="0"/>
            </a:endParaRPr>
          </a:p>
        </p:txBody>
      </p:sp>
      <p:sp>
        <p:nvSpPr>
          <p:cNvPr id="13" name="箭头: 燕尾形 12">
            <a:extLst>
              <a:ext uri="{FF2B5EF4-FFF2-40B4-BE49-F238E27FC236}">
                <a16:creationId xmlns:a16="http://schemas.microsoft.com/office/drawing/2014/main" id="{1D9023C4-C34E-45EC-A0EB-018794FCA59B}"/>
              </a:ext>
            </a:extLst>
          </p:cNvPr>
          <p:cNvSpPr/>
          <p:nvPr/>
        </p:nvSpPr>
        <p:spPr>
          <a:xfrm>
            <a:off x="2299297" y="4042852"/>
            <a:ext cx="837229" cy="562727"/>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5DE829B4-992B-47DE-AC56-F8C9CD5CE5E9}"/>
              </a:ext>
            </a:extLst>
          </p:cNvPr>
          <p:cNvSpPr/>
          <p:nvPr/>
        </p:nvSpPr>
        <p:spPr>
          <a:xfrm>
            <a:off x="3205354" y="2352207"/>
            <a:ext cx="1934638" cy="726568"/>
          </a:xfrm>
          <a:prstGeom prst="roundRect">
            <a:avLst/>
          </a:prstGeom>
          <a:solidFill>
            <a:schemeClr val="bg2">
              <a:lumMod val="50000"/>
            </a:schemeClr>
          </a:solidFill>
          <a:ln w="3810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Times New Roman" panose="02020603050405020304" pitchFamily="18" charset="0"/>
                <a:cs typeface="Times New Roman" panose="02020603050405020304" pitchFamily="18" charset="0"/>
              </a:rPr>
              <a:t>Consider</a:t>
            </a:r>
            <a:endParaRPr lang="zh-CN" altLang="en-US" sz="2400" b="1" dirty="0">
              <a:latin typeface="Times New Roman" panose="02020603050405020304" pitchFamily="18" charset="0"/>
              <a:cs typeface="Times New Roman" panose="02020603050405020304" pitchFamily="18" charset="0"/>
            </a:endParaRPr>
          </a:p>
        </p:txBody>
      </p:sp>
      <p:sp>
        <p:nvSpPr>
          <p:cNvPr id="23" name="矩形: 圆角 22">
            <a:extLst>
              <a:ext uri="{FF2B5EF4-FFF2-40B4-BE49-F238E27FC236}">
                <a16:creationId xmlns:a16="http://schemas.microsoft.com/office/drawing/2014/main" id="{C0496E89-0122-4E41-8F2F-E878AF5A7EE9}"/>
              </a:ext>
            </a:extLst>
          </p:cNvPr>
          <p:cNvSpPr/>
          <p:nvPr/>
        </p:nvSpPr>
        <p:spPr>
          <a:xfrm>
            <a:off x="3183691" y="3223305"/>
            <a:ext cx="1934637" cy="3116048"/>
          </a:xfrm>
          <a:prstGeom prst="roundRect">
            <a:avLst/>
          </a:prstGeom>
          <a:solidFill>
            <a:schemeClr val="bg2">
              <a:lumMod val="50000"/>
            </a:schemeClr>
          </a:solidFill>
          <a:ln w="3810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4" name="图片 23">
            <a:extLst>
              <a:ext uri="{FF2B5EF4-FFF2-40B4-BE49-F238E27FC236}">
                <a16:creationId xmlns:a16="http://schemas.microsoft.com/office/drawing/2014/main" id="{27ED585D-1B98-41B7-AD4A-02C1934829D7}"/>
              </a:ext>
            </a:extLst>
          </p:cNvPr>
          <p:cNvPicPr>
            <a:picLocks noChangeAspect="1"/>
          </p:cNvPicPr>
          <p:nvPr/>
        </p:nvPicPr>
        <p:blipFill>
          <a:blip r:embed="rId3"/>
          <a:stretch>
            <a:fillRect/>
          </a:stretch>
        </p:blipFill>
        <p:spPr>
          <a:xfrm>
            <a:off x="3378931" y="3323979"/>
            <a:ext cx="1537570" cy="862499"/>
          </a:xfrm>
          <a:prstGeom prst="rect">
            <a:avLst/>
          </a:prstGeom>
        </p:spPr>
      </p:pic>
      <p:sp>
        <p:nvSpPr>
          <p:cNvPr id="16" name="矩形 15">
            <a:extLst>
              <a:ext uri="{FF2B5EF4-FFF2-40B4-BE49-F238E27FC236}">
                <a16:creationId xmlns:a16="http://schemas.microsoft.com/office/drawing/2014/main" id="{F60A3B32-FA53-4BC4-9AB3-8B52098D92E5}"/>
              </a:ext>
            </a:extLst>
          </p:cNvPr>
          <p:cNvSpPr/>
          <p:nvPr/>
        </p:nvSpPr>
        <p:spPr>
          <a:xfrm>
            <a:off x="3283004" y="4265128"/>
            <a:ext cx="1729423" cy="559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Loss function L(x; w)</a:t>
            </a:r>
            <a:endParaRPr lang="zh-CN" altLang="en-US" b="1" dirty="0">
              <a:solidFill>
                <a:schemeClr val="tx1"/>
              </a:solidFill>
              <a:latin typeface="Times New Roman" panose="02020603050405020304" pitchFamily="18" charset="0"/>
              <a:cs typeface="Times New Roman" panose="02020603050405020304" pitchFamily="18" charset="0"/>
            </a:endParaRPr>
          </a:p>
        </p:txBody>
      </p:sp>
      <p:cxnSp>
        <p:nvCxnSpPr>
          <p:cNvPr id="26" name="直接箭头连接符 25">
            <a:extLst>
              <a:ext uri="{FF2B5EF4-FFF2-40B4-BE49-F238E27FC236}">
                <a16:creationId xmlns:a16="http://schemas.microsoft.com/office/drawing/2014/main" id="{0942817F-367F-4379-8BF3-15BFA8FD9212}"/>
              </a:ext>
            </a:extLst>
          </p:cNvPr>
          <p:cNvCxnSpPr>
            <a:cxnSpLocks/>
          </p:cNvCxnSpPr>
          <p:nvPr/>
        </p:nvCxnSpPr>
        <p:spPr>
          <a:xfrm>
            <a:off x="3780966" y="4824404"/>
            <a:ext cx="0" cy="4821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椭圆 27">
            <a:extLst>
              <a:ext uri="{FF2B5EF4-FFF2-40B4-BE49-F238E27FC236}">
                <a16:creationId xmlns:a16="http://schemas.microsoft.com/office/drawing/2014/main" id="{6CD976A6-626D-4961-BEEC-26A59D8E921F}"/>
              </a:ext>
            </a:extLst>
          </p:cNvPr>
          <p:cNvSpPr/>
          <p:nvPr/>
        </p:nvSpPr>
        <p:spPr>
          <a:xfrm>
            <a:off x="3780966" y="4952688"/>
            <a:ext cx="1182700" cy="384509"/>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minimize</a:t>
            </a:r>
            <a:endParaRPr lang="zh-CN" altLang="en-US" sz="1200" dirty="0"/>
          </a:p>
        </p:txBody>
      </p: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9637DF7-EEFF-4B7D-8454-1EF05A6CA750}"/>
                  </a:ext>
                </a:extLst>
              </p:cNvPr>
              <p:cNvSpPr/>
              <p:nvPr/>
            </p:nvSpPr>
            <p:spPr>
              <a:xfrm>
                <a:off x="3293637" y="5354194"/>
                <a:ext cx="1729423" cy="648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A test accuracy</a:t>
                </a:r>
                <a14:m>
                  <m:oMath xmlns:m="http://schemas.openxmlformats.org/officeDocument/2006/math">
                    <m:r>
                      <a:rPr lang="en-US" altLang="zh-CN" b="1" i="0" smtClean="0">
                        <a:solidFill>
                          <a:schemeClr val="tx1"/>
                        </a:solidFill>
                        <a:latin typeface="Cambria Math" panose="02040503050406030204" pitchFamily="18" charset="0"/>
                      </a:rPr>
                      <m:t> </m:t>
                    </m:r>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𝑳</m:t>
                        </m:r>
                      </m:e>
                      <m:sub>
                        <m:r>
                          <a:rPr lang="en-US" altLang="zh-CN" b="1" i="1" smtClean="0">
                            <a:solidFill>
                              <a:schemeClr val="tx1"/>
                            </a:solidFill>
                            <a:latin typeface="Cambria Math" panose="02040503050406030204" pitchFamily="18" charset="0"/>
                          </a:rPr>
                          <m:t>𝒂𝒄𝒄</m:t>
                        </m:r>
                      </m:sub>
                    </m:sSub>
                  </m:oMath>
                </a14:m>
                <a:endParaRPr lang="zh-CN" altLang="en-US"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0" name="矩形 29">
                <a:extLst>
                  <a:ext uri="{FF2B5EF4-FFF2-40B4-BE49-F238E27FC236}">
                    <a16:creationId xmlns:a16="http://schemas.microsoft.com/office/drawing/2014/main" id="{F9637DF7-EEFF-4B7D-8454-1EF05A6CA750}"/>
                  </a:ext>
                </a:extLst>
              </p:cNvPr>
              <p:cNvSpPr>
                <a:spLocks noRot="1" noChangeAspect="1" noMove="1" noResize="1" noEditPoints="1" noAdjustHandles="1" noChangeArrowheads="1" noChangeShapeType="1" noTextEdit="1"/>
              </p:cNvSpPr>
              <p:nvPr/>
            </p:nvSpPr>
            <p:spPr>
              <a:xfrm>
                <a:off x="3293637" y="5354194"/>
                <a:ext cx="1729423" cy="648534"/>
              </a:xfrm>
              <a:prstGeom prst="rect">
                <a:avLst/>
              </a:prstGeom>
              <a:blipFill>
                <a:blip r:embed="rId4"/>
                <a:stretch>
                  <a:fillRect t="-3738" b="-14019"/>
                </a:stretch>
              </a:blipFill>
              <a:ln>
                <a:noFill/>
              </a:ln>
            </p:spPr>
            <p:txBody>
              <a:bodyPr/>
              <a:lstStyle/>
              <a:p>
                <a:r>
                  <a:rPr lang="zh-CN" altLang="en-US">
                    <a:noFill/>
                  </a:rPr>
                  <a:t> </a:t>
                </a:r>
              </a:p>
            </p:txBody>
          </p:sp>
        </mc:Fallback>
      </mc:AlternateContent>
      <p:sp>
        <p:nvSpPr>
          <p:cNvPr id="31" name="箭头: 燕尾形 30">
            <a:extLst>
              <a:ext uri="{FF2B5EF4-FFF2-40B4-BE49-F238E27FC236}">
                <a16:creationId xmlns:a16="http://schemas.microsoft.com/office/drawing/2014/main" id="{29F4B584-32D0-4438-A5CA-D75BA66B22AB}"/>
              </a:ext>
            </a:extLst>
          </p:cNvPr>
          <p:cNvSpPr/>
          <p:nvPr/>
        </p:nvSpPr>
        <p:spPr>
          <a:xfrm>
            <a:off x="5185479" y="4026709"/>
            <a:ext cx="837229" cy="562727"/>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燕尾形 32">
            <a:extLst>
              <a:ext uri="{FF2B5EF4-FFF2-40B4-BE49-F238E27FC236}">
                <a16:creationId xmlns:a16="http://schemas.microsoft.com/office/drawing/2014/main" id="{FBFE4DD1-5C2A-4428-A934-0FD3D4DBA337}"/>
              </a:ext>
            </a:extLst>
          </p:cNvPr>
          <p:cNvSpPr/>
          <p:nvPr/>
        </p:nvSpPr>
        <p:spPr>
          <a:xfrm>
            <a:off x="8983006" y="4049930"/>
            <a:ext cx="837229" cy="562727"/>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a:extLst>
              <a:ext uri="{FF2B5EF4-FFF2-40B4-BE49-F238E27FC236}">
                <a16:creationId xmlns:a16="http://schemas.microsoft.com/office/drawing/2014/main" id="{423D050E-4B41-4443-BF42-FAB815EE451E}"/>
              </a:ext>
            </a:extLst>
          </p:cNvPr>
          <p:cNvSpPr/>
          <p:nvPr/>
        </p:nvSpPr>
        <p:spPr>
          <a:xfrm>
            <a:off x="6011788" y="2359765"/>
            <a:ext cx="3150584" cy="726568"/>
          </a:xfrm>
          <a:prstGeom prst="roundRect">
            <a:avLst/>
          </a:prstGeom>
          <a:solidFill>
            <a:schemeClr val="accent1">
              <a:lumMod val="40000"/>
              <a:lumOff val="60000"/>
            </a:schemeClr>
          </a:solidFill>
          <a:ln w="3810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Times New Roman" panose="02020603050405020304" pitchFamily="18" charset="0"/>
                <a:cs typeface="Times New Roman" panose="02020603050405020304" pitchFamily="18" charset="0"/>
              </a:rPr>
              <a:t>Optimize</a:t>
            </a:r>
            <a:endParaRPr lang="zh-CN" altLang="en-US" sz="2400" b="1" dirty="0">
              <a:latin typeface="Times New Roman" panose="02020603050405020304" pitchFamily="18" charset="0"/>
              <a:cs typeface="Times New Roman" panose="02020603050405020304" pitchFamily="18" charset="0"/>
            </a:endParaRPr>
          </a:p>
        </p:txBody>
      </p:sp>
      <p:sp>
        <p:nvSpPr>
          <p:cNvPr id="37" name="矩形: 圆角 36">
            <a:extLst>
              <a:ext uri="{FF2B5EF4-FFF2-40B4-BE49-F238E27FC236}">
                <a16:creationId xmlns:a16="http://schemas.microsoft.com/office/drawing/2014/main" id="{86728F73-062B-4CF6-B859-3729A65E03DE}"/>
              </a:ext>
            </a:extLst>
          </p:cNvPr>
          <p:cNvSpPr/>
          <p:nvPr/>
        </p:nvSpPr>
        <p:spPr>
          <a:xfrm>
            <a:off x="6011788" y="3201101"/>
            <a:ext cx="3150585" cy="3125173"/>
          </a:xfrm>
          <a:prstGeom prst="roundRect">
            <a:avLst/>
          </a:prstGeom>
          <a:solidFill>
            <a:schemeClr val="accent1">
              <a:lumMod val="40000"/>
              <a:lumOff val="60000"/>
            </a:schemeClr>
          </a:solidFill>
          <a:ln w="3810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圆角 37">
            <a:extLst>
              <a:ext uri="{FF2B5EF4-FFF2-40B4-BE49-F238E27FC236}">
                <a16:creationId xmlns:a16="http://schemas.microsoft.com/office/drawing/2014/main" id="{ECFAD5DC-BCDC-4CBA-A3C5-7501CCD80503}"/>
              </a:ext>
            </a:extLst>
          </p:cNvPr>
          <p:cNvSpPr/>
          <p:nvPr/>
        </p:nvSpPr>
        <p:spPr>
          <a:xfrm>
            <a:off x="9802048" y="2310133"/>
            <a:ext cx="2072456" cy="726568"/>
          </a:xfrm>
          <a:prstGeom prst="roundRect">
            <a:avLst/>
          </a:prstGeom>
          <a:solidFill>
            <a:schemeClr val="bg2">
              <a:lumMod val="50000"/>
            </a:schemeClr>
          </a:solidFill>
          <a:ln w="3810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Times New Roman" panose="02020603050405020304" pitchFamily="18" charset="0"/>
                <a:cs typeface="Times New Roman" panose="02020603050405020304" pitchFamily="18" charset="0"/>
              </a:rPr>
              <a:t> Address</a:t>
            </a:r>
            <a:endParaRPr lang="zh-CN" altLang="en-US" sz="2400" b="1" dirty="0">
              <a:latin typeface="Times New Roman" panose="02020603050405020304" pitchFamily="18" charset="0"/>
              <a:cs typeface="Times New Roman" panose="02020603050405020304" pitchFamily="18" charset="0"/>
            </a:endParaRPr>
          </a:p>
        </p:txBody>
      </p:sp>
      <p:sp>
        <p:nvSpPr>
          <p:cNvPr id="39" name="矩形: 圆角 38">
            <a:extLst>
              <a:ext uri="{FF2B5EF4-FFF2-40B4-BE49-F238E27FC236}">
                <a16:creationId xmlns:a16="http://schemas.microsoft.com/office/drawing/2014/main" id="{D024D88F-A2A3-45EB-AC9A-57F86EBEC8E6}"/>
              </a:ext>
            </a:extLst>
          </p:cNvPr>
          <p:cNvSpPr/>
          <p:nvPr/>
        </p:nvSpPr>
        <p:spPr>
          <a:xfrm>
            <a:off x="9802048" y="3237481"/>
            <a:ext cx="2072456" cy="3088793"/>
          </a:xfrm>
          <a:prstGeom prst="roundRect">
            <a:avLst/>
          </a:prstGeom>
          <a:solidFill>
            <a:schemeClr val="bg2">
              <a:lumMod val="50000"/>
            </a:schemeClr>
          </a:solidFill>
          <a:ln w="3810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圆角 28">
            <a:extLst>
              <a:ext uri="{FF2B5EF4-FFF2-40B4-BE49-F238E27FC236}">
                <a16:creationId xmlns:a16="http://schemas.microsoft.com/office/drawing/2014/main" id="{8F2C7A2B-DE04-4272-A23E-6AC726DC8458}"/>
              </a:ext>
            </a:extLst>
          </p:cNvPr>
          <p:cNvSpPr/>
          <p:nvPr/>
        </p:nvSpPr>
        <p:spPr>
          <a:xfrm>
            <a:off x="6191572" y="3298277"/>
            <a:ext cx="1600220" cy="913902"/>
          </a:xfrm>
          <a:prstGeom prst="roundRect">
            <a:avLst/>
          </a:prstGeom>
          <a:solidFill>
            <a:schemeClr val="accent1">
              <a:lumMod val="40000"/>
              <a:lumOff val="6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1"/>
                </a:solidFill>
                <a:latin typeface="Times New Roman" panose="02020603050405020304" pitchFamily="18" charset="0"/>
                <a:cs typeface="Times New Roman" panose="02020603050405020304" pitchFamily="18" charset="0"/>
              </a:rPr>
              <a:t>The first M </a:t>
            </a:r>
            <a:r>
              <a:rPr lang="en-US" altLang="zh-CN" b="1" dirty="0">
                <a:latin typeface="Times New Roman" panose="02020603050405020304" pitchFamily="18" charset="0"/>
                <a:cs typeface="Times New Roman" panose="02020603050405020304" pitchFamily="18" charset="0"/>
              </a:rPr>
              <a:t>communication rounds</a:t>
            </a:r>
            <a:endParaRPr lang="zh-CN" altLang="en-US" b="1" dirty="0">
              <a:latin typeface="Times New Roman" panose="02020603050405020304" pitchFamily="18" charset="0"/>
              <a:cs typeface="Times New Roman" panose="02020603050405020304" pitchFamily="18" charset="0"/>
            </a:endParaRPr>
          </a:p>
        </p:txBody>
      </p:sp>
      <p:cxnSp>
        <p:nvCxnSpPr>
          <p:cNvPr id="43" name="直接箭头连接符 42">
            <a:extLst>
              <a:ext uri="{FF2B5EF4-FFF2-40B4-BE49-F238E27FC236}">
                <a16:creationId xmlns:a16="http://schemas.microsoft.com/office/drawing/2014/main" id="{6A6D6218-149E-46E4-82B5-AD173EE1E355}"/>
              </a:ext>
            </a:extLst>
          </p:cNvPr>
          <p:cNvCxnSpPr>
            <a:cxnSpLocks/>
          </p:cNvCxnSpPr>
          <p:nvPr/>
        </p:nvCxnSpPr>
        <p:spPr>
          <a:xfrm>
            <a:off x="6968067" y="4222236"/>
            <a:ext cx="0" cy="32932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圆角 43">
            <a:extLst>
              <a:ext uri="{FF2B5EF4-FFF2-40B4-BE49-F238E27FC236}">
                <a16:creationId xmlns:a16="http://schemas.microsoft.com/office/drawing/2014/main" id="{B040E541-2A58-4834-B11F-FC613C4E3B72}"/>
              </a:ext>
            </a:extLst>
          </p:cNvPr>
          <p:cNvSpPr/>
          <p:nvPr/>
        </p:nvSpPr>
        <p:spPr>
          <a:xfrm>
            <a:off x="6228463" y="4589436"/>
            <a:ext cx="1540962" cy="1443265"/>
          </a:xfrm>
          <a:prstGeom prst="roundRect">
            <a:avLst/>
          </a:prstGeom>
          <a:solidFill>
            <a:schemeClr val="accent1">
              <a:lumMod val="40000"/>
              <a:lumOff val="6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A </a:t>
            </a:r>
            <a:r>
              <a:rPr lang="en-US" altLang="zh-CN" b="1" dirty="0">
                <a:solidFill>
                  <a:schemeClr val="accent1"/>
                </a:solidFill>
                <a:latin typeface="Times New Roman" panose="02020603050405020304" pitchFamily="18" charset="0"/>
                <a:cs typeface="Times New Roman" panose="02020603050405020304" pitchFamily="18" charset="0"/>
              </a:rPr>
              <a:t>subset </a:t>
            </a:r>
            <a:r>
              <a:rPr lang="en-US" altLang="zh-CN" b="1" dirty="0">
                <a:latin typeface="Times New Roman" panose="02020603050405020304" pitchFamily="18" charset="0"/>
                <a:cs typeface="Times New Roman" panose="02020603050405020304" pitchFamily="18" charset="0"/>
              </a:rPr>
              <a:t>of the local training dataset</a:t>
            </a:r>
            <a:endParaRPr lang="zh-CN" altLang="en-US" b="1" dirty="0">
              <a:latin typeface="Times New Roman" panose="02020603050405020304" pitchFamily="18" charset="0"/>
              <a:cs typeface="Times New Roman" panose="02020603050405020304" pitchFamily="18" charset="0"/>
            </a:endParaRPr>
          </a:p>
        </p:txBody>
      </p:sp>
      <p:sp>
        <p:nvSpPr>
          <p:cNvPr id="45" name="矩形: 圆角 44">
            <a:extLst>
              <a:ext uri="{FF2B5EF4-FFF2-40B4-BE49-F238E27FC236}">
                <a16:creationId xmlns:a16="http://schemas.microsoft.com/office/drawing/2014/main" id="{A44B96FC-384A-4875-95D0-2E812F84A657}"/>
              </a:ext>
            </a:extLst>
          </p:cNvPr>
          <p:cNvSpPr/>
          <p:nvPr/>
        </p:nvSpPr>
        <p:spPr>
          <a:xfrm>
            <a:off x="7985815" y="3288071"/>
            <a:ext cx="970007" cy="913902"/>
          </a:xfrm>
          <a:prstGeom prst="roundRect">
            <a:avLst/>
          </a:prstGeom>
          <a:solidFill>
            <a:schemeClr val="accent1">
              <a:lumMod val="40000"/>
              <a:lumOff val="6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1"/>
                </a:solidFill>
                <a:latin typeface="Times New Roman" panose="02020603050405020304" pitchFamily="18" charset="0"/>
                <a:cs typeface="Times New Roman" panose="02020603050405020304" pitchFamily="18" charset="0"/>
              </a:rPr>
              <a:t>After</a:t>
            </a:r>
            <a:endParaRPr lang="zh-CN" altLang="en-US" b="1" dirty="0">
              <a:solidFill>
                <a:schemeClr val="accent1"/>
              </a:solidFill>
              <a:latin typeface="Times New Roman" panose="02020603050405020304" pitchFamily="18" charset="0"/>
              <a:cs typeface="Times New Roman" panose="02020603050405020304" pitchFamily="18" charset="0"/>
            </a:endParaRPr>
          </a:p>
        </p:txBody>
      </p:sp>
      <p:cxnSp>
        <p:nvCxnSpPr>
          <p:cNvPr id="51" name="直接箭头连接符 50">
            <a:extLst>
              <a:ext uri="{FF2B5EF4-FFF2-40B4-BE49-F238E27FC236}">
                <a16:creationId xmlns:a16="http://schemas.microsoft.com/office/drawing/2014/main" id="{41243A15-B8B4-4C79-85C4-2325A9167991}"/>
              </a:ext>
            </a:extLst>
          </p:cNvPr>
          <p:cNvCxnSpPr>
            <a:cxnSpLocks/>
          </p:cNvCxnSpPr>
          <p:nvPr/>
        </p:nvCxnSpPr>
        <p:spPr>
          <a:xfrm>
            <a:off x="8391772" y="4254308"/>
            <a:ext cx="0" cy="33512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圆角 52">
            <a:extLst>
              <a:ext uri="{FF2B5EF4-FFF2-40B4-BE49-F238E27FC236}">
                <a16:creationId xmlns:a16="http://schemas.microsoft.com/office/drawing/2014/main" id="{22107A14-23A8-4369-B111-17BDD6CBD4F1}"/>
              </a:ext>
            </a:extLst>
          </p:cNvPr>
          <p:cNvSpPr/>
          <p:nvPr/>
        </p:nvSpPr>
        <p:spPr>
          <a:xfrm>
            <a:off x="7886699" y="4581374"/>
            <a:ext cx="1069125" cy="1451327"/>
          </a:xfrm>
          <a:prstGeom prst="roundRect">
            <a:avLst/>
          </a:prstGeom>
          <a:solidFill>
            <a:schemeClr val="accent1">
              <a:lumMod val="40000"/>
              <a:lumOff val="6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 </a:t>
            </a:r>
            <a:r>
              <a:rPr lang="en-US" altLang="zh-CN" b="1" dirty="0">
                <a:solidFill>
                  <a:schemeClr val="accent1"/>
                </a:solidFill>
                <a:latin typeface="Times New Roman" panose="02020603050405020304" pitchFamily="18" charset="0"/>
                <a:cs typeface="Times New Roman" panose="02020603050405020304" pitchFamily="18" charset="0"/>
              </a:rPr>
              <a:t>Entire </a:t>
            </a:r>
            <a:r>
              <a:rPr lang="en-US" altLang="zh-CN" b="1" dirty="0">
                <a:latin typeface="Times New Roman" panose="02020603050405020304" pitchFamily="18" charset="0"/>
                <a:cs typeface="Times New Roman" panose="02020603050405020304" pitchFamily="18" charset="0"/>
              </a:rPr>
              <a:t>dataset</a:t>
            </a:r>
            <a:endParaRPr lang="zh-CN" altLang="en-US" b="1" dirty="0">
              <a:latin typeface="Times New Roman" panose="02020603050405020304" pitchFamily="18" charset="0"/>
              <a:cs typeface="Times New Roman" panose="02020603050405020304" pitchFamily="18" charset="0"/>
            </a:endParaRPr>
          </a:p>
        </p:txBody>
      </p:sp>
      <p:sp>
        <p:nvSpPr>
          <p:cNvPr id="54" name="矩形 53">
            <a:extLst>
              <a:ext uri="{FF2B5EF4-FFF2-40B4-BE49-F238E27FC236}">
                <a16:creationId xmlns:a16="http://schemas.microsoft.com/office/drawing/2014/main" id="{A280E221-1A2D-429C-8249-F0E4D9D76AA6}"/>
              </a:ext>
            </a:extLst>
          </p:cNvPr>
          <p:cNvSpPr/>
          <p:nvPr/>
        </p:nvSpPr>
        <p:spPr>
          <a:xfrm>
            <a:off x="9942689" y="3408593"/>
            <a:ext cx="1762538" cy="1132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accent1"/>
                </a:solidFill>
                <a:latin typeface="Times New Roman" panose="02020603050405020304" pitchFamily="18" charset="0"/>
                <a:cs typeface="Times New Roman" panose="02020603050405020304" pitchFamily="18" charset="0"/>
              </a:rPr>
              <a:t>Show</a:t>
            </a:r>
            <a:r>
              <a:rPr lang="en-US" altLang="zh-CN" b="1" dirty="0">
                <a:solidFill>
                  <a:schemeClr val="tx1"/>
                </a:solidFill>
                <a:latin typeface="Times New Roman" panose="02020603050405020304" pitchFamily="18" charset="0"/>
                <a:cs typeface="Times New Roman" panose="02020603050405020304" pitchFamily="18" charset="0"/>
              </a:rPr>
              <a:t> the critical</a:t>
            </a:r>
          </a:p>
          <a:p>
            <a:pPr algn="ctr"/>
            <a:r>
              <a:rPr lang="en-US" altLang="zh-CN" b="1" dirty="0">
                <a:solidFill>
                  <a:schemeClr val="tx1"/>
                </a:solidFill>
                <a:latin typeface="Times New Roman" panose="02020603050405020304" pitchFamily="18" charset="0"/>
                <a:cs typeface="Times New Roman" panose="02020603050405020304" pitchFamily="18" charset="0"/>
              </a:rPr>
              <a:t>learning in FL</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BBB69B3F-45D6-4E1D-8E45-AB2E512BAB00}"/>
              </a:ext>
            </a:extLst>
          </p:cNvPr>
          <p:cNvSpPr/>
          <p:nvPr/>
        </p:nvSpPr>
        <p:spPr>
          <a:xfrm>
            <a:off x="9944855" y="4629084"/>
            <a:ext cx="1774690" cy="1355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Reveal that the critical</a:t>
            </a:r>
          </a:p>
          <a:p>
            <a:pPr algn="ctr"/>
            <a:r>
              <a:rPr lang="en-US" altLang="zh-CN" b="1" dirty="0">
                <a:solidFill>
                  <a:schemeClr val="tx1"/>
                </a:solidFill>
                <a:latin typeface="Times New Roman" panose="02020603050405020304" pitchFamily="18" charset="0"/>
                <a:cs typeface="Times New Roman" panose="02020603050405020304" pitchFamily="18" charset="0"/>
              </a:rPr>
              <a:t>learning periods in FL stay </a:t>
            </a:r>
            <a:r>
              <a:rPr lang="en-US" altLang="zh-CN" b="1" dirty="0">
                <a:solidFill>
                  <a:schemeClr val="accent1"/>
                </a:solidFill>
                <a:latin typeface="Times New Roman" panose="02020603050405020304" pitchFamily="18" charset="0"/>
                <a:cs typeface="Times New Roman" panose="02020603050405020304" pitchFamily="18" charset="0"/>
              </a:rPr>
              <a:t>robust</a:t>
            </a:r>
            <a:endParaRPr lang="zh-CN" altLang="en-US" b="1" dirty="0">
              <a:solidFill>
                <a:schemeClr val="accent1"/>
              </a:solidFill>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ne&quot;,&quot;Name&quot;:&quot;无&quot;,&quot;HeaderHeight&quot;:0.0,&quot;FooterHeight&quot;:0.0,&quot;SideMargin&quot;:0.0,&quot;TopMargin&quot;:0.0,&quot;BottomMargin&quot;:0.0,&quot;IntervalMargin&quot;:0.0,&quot;SettingType&quot;:&quot;System&quot;}"/>
  <p:tag name="KSO_WPP_MARK_KEY" val="498c64b9-51d5-4bdf-b42b-d3f960c8f65c"/>
  <p:tag name="COMMONDATA" val="eyJoZGlkIjoiMDcyMmU0Y2E2OTc0YTNkY2FlYjUyODUxN2Q3MWNkNjM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西电_红色">
      <a:dk1>
        <a:sysClr val="windowText" lastClr="000000"/>
      </a:dk1>
      <a:lt1>
        <a:sysClr val="window" lastClr="FFFFFF"/>
      </a:lt1>
      <a:dk2>
        <a:srgbClr val="44546A"/>
      </a:dk2>
      <a:lt2>
        <a:srgbClr val="E7E6E6"/>
      </a:lt2>
      <a:accent1>
        <a:srgbClr val="AF2125"/>
      </a:accent1>
      <a:accent2>
        <a:srgbClr val="DC484C"/>
      </a:accent2>
      <a:accent3>
        <a:srgbClr val="EB9597"/>
      </a:accent3>
      <a:accent4>
        <a:srgbClr val="FFF2CC"/>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just" hangingPunct="0">
          <a:lnSpc>
            <a:spcPct val="130000"/>
          </a:lnSpc>
          <a:defRPr sz="1600" spc="100" dirty="0">
            <a:latin typeface="思源黑体 CN Normal" panose="020B0400000000000000" pitchFamily="34" charset="-122"/>
            <a:ea typeface="思源黑体 CN Normal" panose="020B0400000000000000"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2202</TotalTime>
  <Words>3410</Words>
  <Application>Microsoft Office PowerPoint</Application>
  <PresentationFormat>宽屏</PresentationFormat>
  <Paragraphs>331</Paragraphs>
  <Slides>23</Slides>
  <Notes>23</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1</vt:i4>
      </vt:variant>
      <vt:variant>
        <vt:lpstr>幻灯片标题</vt:lpstr>
      </vt:variant>
      <vt:variant>
        <vt:i4>23</vt:i4>
      </vt:variant>
    </vt:vector>
  </HeadingPairs>
  <TitlesOfParts>
    <vt:vector size="39" baseType="lpstr">
      <vt:lpstr>-apple-system</vt:lpstr>
      <vt:lpstr>Söhne</vt:lpstr>
      <vt:lpstr>等线</vt:lpstr>
      <vt:lpstr>等线 Light</vt:lpstr>
      <vt:lpstr>思源黑体 CN Heavy</vt:lpstr>
      <vt:lpstr>思源黑体 CN Medium</vt:lpstr>
      <vt:lpstr>思源黑体 CN Normal</vt:lpstr>
      <vt:lpstr>思源宋体 Heavy</vt:lpstr>
      <vt:lpstr>优设标题黑</vt:lpstr>
      <vt:lpstr>Arial</vt:lpstr>
      <vt:lpstr>Cambria Math</vt:lpstr>
      <vt:lpstr>Times New Roman</vt:lpstr>
      <vt:lpstr>Wingdings</vt:lpstr>
      <vt:lpstr>Office 主题​​</vt:lpstr>
      <vt:lpstr>2_OfficePLUS</vt:lpstr>
      <vt:lpstr>Equation</vt:lpstr>
      <vt:lpstr>PowerPoint 演示文稿</vt:lpstr>
      <vt:lpstr>PowerPoint 演示文稿</vt:lpstr>
      <vt:lpstr>PowerPoint 演示文稿</vt:lpstr>
      <vt:lpstr>What is Centralized Learning？</vt:lpstr>
      <vt:lpstr>What is Federated Learning？</vt:lpstr>
      <vt:lpstr>What is Federated Learning？</vt:lpstr>
      <vt:lpstr>What is Critical Learning Periods ？</vt:lpstr>
      <vt:lpstr>Why is observing and justifying critical learning periods in FL difficult?</vt:lpstr>
      <vt:lpstr>How to prove the existence of a critical learning period in FL?</vt:lpstr>
      <vt:lpstr>How to prove the existence of a critical learning period in FL?</vt:lpstr>
      <vt:lpstr>How to prove the existence of a critical learning period in FL?</vt:lpstr>
      <vt:lpstr>How to prove the existence of a critical learning period in FL?</vt:lpstr>
      <vt:lpstr>How to prove the existence of a critical learning period in FL?</vt:lpstr>
      <vt:lpstr>PowerPoint 演示文稿</vt:lpstr>
      <vt:lpstr>Fisher Information Matrix</vt:lpstr>
      <vt:lpstr>Federated Fisher Information Matrix</vt:lpstr>
      <vt:lpstr>PowerPoint 演示文稿</vt:lpstr>
      <vt:lpstr>Results and Discussion</vt:lpstr>
      <vt:lpstr>Results and Discussion</vt:lpstr>
      <vt:lpstr>How to use critical learning periods to improve training efficiency</vt:lpstr>
      <vt:lpstr>PowerPoint 演示文稿</vt:lpstr>
      <vt:lpstr>Conclusion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dy</dc:creator>
  <cp:lastModifiedBy>毓真 侯</cp:lastModifiedBy>
  <cp:revision>636</cp:revision>
  <dcterms:created xsi:type="dcterms:W3CDTF">2020-04-17T07:46:00Z</dcterms:created>
  <dcterms:modified xsi:type="dcterms:W3CDTF">2024-03-14T09:28:52Z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09733AFFDB74442893E73ED4ADA00BEF_12</vt:lpwstr>
  </property>
  <property fmtid="{D5CDD505-2E9C-101B-9397-08002B2CF9AE}" pid="3" name="KSOProductBuildVer">
    <vt:lpwstr>2052-12.1.0.15712</vt:lpwstr>
  </property>
</Properties>
</file>